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6" r:id="rId5"/>
    <p:sldId id="261" r:id="rId6"/>
    <p:sldId id="263" r:id="rId7"/>
    <p:sldId id="262" r:id="rId8"/>
    <p:sldId id="265" r:id="rId9"/>
    <p:sldId id="395" r:id="rId10"/>
    <p:sldId id="396" r:id="rId11"/>
    <p:sldId id="267" r:id="rId12"/>
    <p:sldId id="311" r:id="rId13"/>
    <p:sldId id="404" r:id="rId14"/>
    <p:sldId id="390" r:id="rId15"/>
    <p:sldId id="391" r:id="rId16"/>
    <p:sldId id="269" r:id="rId17"/>
    <p:sldId id="392" r:id="rId18"/>
    <p:sldId id="393" r:id="rId19"/>
    <p:sldId id="394" r:id="rId20"/>
    <p:sldId id="298" r:id="rId21"/>
    <p:sldId id="397" r:id="rId22"/>
    <p:sldId id="403" r:id="rId23"/>
    <p:sldId id="398" r:id="rId24"/>
    <p:sldId id="400" r:id="rId25"/>
    <p:sldId id="401" r:id="rId26"/>
    <p:sldId id="399" r:id="rId27"/>
    <p:sldId id="402" r:id="rId28"/>
    <p:sldId id="389" r:id="rId29"/>
    <p:sldId id="310" r:id="rId30"/>
    <p:sldId id="326" r:id="rId3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AADFE9"/>
    <a:srgbClr val="262626"/>
    <a:srgbClr val="595959"/>
    <a:srgbClr val="838383"/>
    <a:srgbClr val="727272"/>
    <a:srgbClr val="D4EFF4"/>
    <a:srgbClr val="F2C4A9"/>
    <a:srgbClr val="000000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E5E15F-55D3-413B-B2FA-9BE71734A12E}" v="88" dt="2019-10-29T01:20:23.7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598" autoAdjust="0"/>
  </p:normalViewPr>
  <p:slideViewPr>
    <p:cSldViewPr snapToGrid="0">
      <p:cViewPr varScale="1">
        <p:scale>
          <a:sx n="69" d="100"/>
          <a:sy n="69" d="100"/>
        </p:scale>
        <p:origin x="72" y="25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C7F68-15A3-49CE-9FA0-461FA150B6C5}" type="datetimeFigureOut">
              <a:rPr lang="es-CO" smtClean="0"/>
              <a:t>29/10/2019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6C0B0-1931-4851-949B-4D77A6AEA5B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8909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6C0B0-1931-4851-949B-4D77A6AEA5B4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1817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8E1FE-1DAC-4F66-ABF4-6E01EAB62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764397-2EFF-4C06-B11C-36FA00FB8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badi Extra Light" panose="020B02040201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B6990A-9D60-47E6-A632-E4FBAAA51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AEDF5-6F70-46BA-99BE-2B623471965E}" type="datetimeFigureOut">
              <a:rPr lang="es-CO" smtClean="0"/>
              <a:t>29/10/2019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BB72C3-3F0A-4538-8B4B-33BADFE7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F65E52-3DF9-4861-9536-01E10504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7873" y="6356349"/>
            <a:ext cx="540327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fld id="{50A041AB-5B23-4095-B0A7-F3D9603D745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1491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1DF25-1C19-44EE-8D86-DDC151E5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50E76C-E39D-4D45-9F82-C98E5149B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3C4B58-D181-4C4F-AEC6-A1C94CC3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AEDF5-6F70-46BA-99BE-2B623471965E}" type="datetimeFigureOut">
              <a:rPr lang="es-CO" smtClean="0"/>
              <a:t>29/10/2019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E4BFEB-CE24-47C5-837E-AD4C12D1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9E7CC1-08ED-406D-84E5-7854EFB8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41AB-5B23-4095-B0A7-F3D9603D74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3242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A6028A0-89A8-4045-BC5B-6BE184C51B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AC96BFF-201F-4D9A-8C4E-9F82204F5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EE331E-E2BC-4A08-9DD5-36322913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AEDF5-6F70-46BA-99BE-2B623471965E}" type="datetimeFigureOut">
              <a:rPr lang="es-CO" smtClean="0"/>
              <a:t>29/10/2019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CCEA78-463A-4EF5-B675-AF282338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64796C-71B6-47E0-9CFE-76730E04A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41AB-5B23-4095-B0A7-F3D9603D74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5024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BDBCF-39C9-499B-8660-678E4754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F94BB9-51C3-46BB-8218-7625BE9F4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95C8EB-E415-4A50-96F8-267833540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AEDF5-6F70-46BA-99BE-2B623471965E}" type="datetimeFigureOut">
              <a:rPr lang="es-CO" smtClean="0"/>
              <a:t>29/10/2019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1F233B-8A83-46D4-9331-A6ADBCAD2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4D600B-94BF-4F82-BF8D-75C37A12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41AB-5B23-4095-B0A7-F3D9603D74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055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44986-D80A-428B-B0A0-32B4AA79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5F187B-21AB-4D10-9C74-42986EDC0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DAC534-F3C6-4FF4-95D7-C163A151B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AEDF5-6F70-46BA-99BE-2B623471965E}" type="datetimeFigureOut">
              <a:rPr lang="es-CO" smtClean="0"/>
              <a:t>29/10/2019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A03F86-0032-4610-B8A3-960C4705A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A86021-5C32-4F0E-AC3D-B84B2620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41AB-5B23-4095-B0A7-F3D9603D74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892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31DCCF-7808-49E4-97A6-277E16F4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D525DF-74C9-4AF8-89E6-4BDD465A4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8FA18F9-8A40-41A5-A703-BF94370A0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A84FE8-6713-46D6-AE0D-649A2083D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AEDF5-6F70-46BA-99BE-2B623471965E}" type="datetimeFigureOut">
              <a:rPr lang="es-CO" smtClean="0"/>
              <a:t>29/10/2019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7A32AB-E36C-4302-98D0-F1BB22B41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AE5A86-888D-4396-B2E3-E2C823EA0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41AB-5B23-4095-B0A7-F3D9603D74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771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63C6BF-BD40-4899-B776-D1298064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5B6CB6-A61D-437B-B4B1-DBE17EBE9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E99B8A-766D-4411-86F9-A36102D98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E5B21A-B7C5-454B-94EC-39760CFEAE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E8711DA-9BBA-47A6-82AC-23820150F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5F9C59D-3AEB-4144-83EF-E9425F853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AEDF5-6F70-46BA-99BE-2B623471965E}" type="datetimeFigureOut">
              <a:rPr lang="es-CO" smtClean="0"/>
              <a:t>29/10/2019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D2B03F8-DEF8-428F-9865-85D5053A1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EAA72E6-2CB7-4682-BB86-12F1F7CE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41AB-5B23-4095-B0A7-F3D9603D74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6596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DA3E5-5853-4B2F-B6A9-D7D9620A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A386091-F5ED-4B40-ACF9-5CFE2AEB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AEDF5-6F70-46BA-99BE-2B623471965E}" type="datetimeFigureOut">
              <a:rPr lang="es-CO" smtClean="0"/>
              <a:t>29/10/2019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1FE555E-D75A-4CF3-BF7F-3C4531E9A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DE54EF2-1F54-4131-B82E-BFE0BE0FC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41AB-5B23-4095-B0A7-F3D9603D74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270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796DD84-F09B-4FBA-A811-8722271C7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AEDF5-6F70-46BA-99BE-2B623471965E}" type="datetimeFigureOut">
              <a:rPr lang="es-CO" smtClean="0"/>
              <a:t>29/10/2019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96FE6A-E3FE-4729-9205-A88D7EAF8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A89224-41A6-42C9-82A9-72EE20CC6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41AB-5B23-4095-B0A7-F3D9603D74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999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F4C24-7BED-4BD4-BC2D-9D271757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85AC3C-CC4D-4386-8A4C-C278D7D0D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316FF2-309E-4219-BBD3-5EA26E28F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F28F3E0-92B6-432E-970B-8158A50CB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AEDF5-6F70-46BA-99BE-2B623471965E}" type="datetimeFigureOut">
              <a:rPr lang="es-CO" smtClean="0"/>
              <a:t>29/10/2019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BE8588-D9B9-49B6-962B-3AB0041FA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1FBFD2-BD80-491C-85A1-5D9A88E9F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41AB-5B23-4095-B0A7-F3D9603D74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1585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C44FB-D221-4DFD-ABE4-3CFAF652A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BF541B-0BF3-43E3-B3EE-6FA1B7BA49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6D6C5EC-2C2A-42C3-BEE2-CA2C86D93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585AA9-7A5C-48B2-B5A0-26B1C322C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AEDF5-6F70-46BA-99BE-2B623471965E}" type="datetimeFigureOut">
              <a:rPr lang="es-CO" smtClean="0"/>
              <a:t>29/10/2019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33DD6C-E4A1-4F7F-9398-8936B069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C1F0DD-0CE6-433E-99BA-6599105E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41AB-5B23-4095-B0A7-F3D9603D74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430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709B32E-9708-43B3-A810-4BF5BF286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CAB6A1-53AA-49DE-8DC8-572B35756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D166F7-D48B-4EE7-BD9E-C9A198643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AEDF5-6F70-46BA-99BE-2B623471965E}" type="datetimeFigureOut">
              <a:rPr lang="es-CO" smtClean="0"/>
              <a:t>29/10/2019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F6F1B4-47EB-4C36-943A-F53989234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D45B5E-46C1-4BE3-A141-B352A18AC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041AB-5B23-4095-B0A7-F3D9603D74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8362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lego, naranja, pastel, tabla&#10;&#10;Descripción generada automáticamente">
            <a:extLst>
              <a:ext uri="{FF2B5EF4-FFF2-40B4-BE49-F238E27FC236}">
                <a16:creationId xmlns:a16="http://schemas.microsoft.com/office/drawing/2014/main" id="{7D4A2254-57EB-423B-A48C-6DCD15D70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37153"/>
            <a:ext cx="11704344" cy="6583693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A3A9626C-F482-446C-9626-F0231596B8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866E75A-75E7-4C49-B96D-BFB616B2CA64}"/>
              </a:ext>
            </a:extLst>
          </p:cNvPr>
          <p:cNvSpPr txBox="1"/>
          <p:nvPr/>
        </p:nvSpPr>
        <p:spPr>
          <a:xfrm>
            <a:off x="1422751" y="2211054"/>
            <a:ext cx="93257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Control Brazo Robótico 6GDL ChrisV2</a:t>
            </a:r>
            <a:r>
              <a:rPr lang="es-CO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.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D5B50F-93A4-46E0-8683-E61990486C2A}"/>
              </a:ext>
            </a:extLst>
          </p:cNvPr>
          <p:cNvSpPr txBox="1"/>
          <p:nvPr/>
        </p:nvSpPr>
        <p:spPr>
          <a:xfrm>
            <a:off x="3704207" y="3828250"/>
            <a:ext cx="4783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David Antonio Toro</a:t>
            </a:r>
          </a:p>
          <a:p>
            <a:pPr algn="ctr"/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Santiago Bernal del Río</a:t>
            </a:r>
          </a:p>
          <a:p>
            <a:pPr algn="ctr"/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Mateo Maya Uparela</a:t>
            </a:r>
            <a:endParaRPr lang="es-CO" sz="2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99BB65-4AAD-4D72-963D-AD9E2B150367}"/>
              </a:ext>
            </a:extLst>
          </p:cNvPr>
          <p:cNvSpPr txBox="1"/>
          <p:nvPr/>
        </p:nvSpPr>
        <p:spPr>
          <a:xfrm>
            <a:off x="3578942" y="5179596"/>
            <a:ext cx="5034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Proyecto Final</a:t>
            </a:r>
          </a:p>
          <a:p>
            <a:pPr algn="ctr"/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Control de Productos </a:t>
            </a: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Mectrónicos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</a:endParaRP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0A345A79-664C-4188-80E3-7C61DC83E7EF}"/>
              </a:ext>
            </a:extLst>
          </p:cNvPr>
          <p:cNvCxnSpPr>
            <a:cxnSpLocks/>
          </p:cNvCxnSpPr>
          <p:nvPr/>
        </p:nvCxnSpPr>
        <p:spPr>
          <a:xfrm>
            <a:off x="1514670" y="3534493"/>
            <a:ext cx="9162661" cy="0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784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5ED7EDF-8A22-4D36-8851-82D1C873D779}"/>
              </a:ext>
            </a:extLst>
          </p:cNvPr>
          <p:cNvSpPr txBox="1"/>
          <p:nvPr/>
        </p:nvSpPr>
        <p:spPr>
          <a:xfrm rot="16200000">
            <a:off x="-1494689" y="1630402"/>
            <a:ext cx="4368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Segoe UI Black" panose="020B0A02040204020203" pitchFamily="34" charset="0"/>
              </a:rPr>
              <a:t>Fabricación</a:t>
            </a:r>
            <a:endParaRPr lang="en-US" sz="6600" dirty="0">
              <a:solidFill>
                <a:schemeClr val="bg1">
                  <a:lumMod val="85000"/>
                </a:schemeClr>
              </a:solidFill>
              <a:latin typeface="Abadi" panose="020B0604020104020204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04ECC2D-D3F9-4ACD-9E39-90F0240FF7F8}"/>
              </a:ext>
            </a:extLst>
          </p:cNvPr>
          <p:cNvSpPr/>
          <p:nvPr/>
        </p:nvSpPr>
        <p:spPr>
          <a:xfrm>
            <a:off x="-1" y="0"/>
            <a:ext cx="1539551" cy="6858000"/>
          </a:xfrm>
          <a:prstGeom prst="rect">
            <a:avLst/>
          </a:prstGeom>
          <a:solidFill>
            <a:srgbClr val="AADFE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0BCF920-D7DD-4AA5-B456-9E8F09CA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9610" y="6356349"/>
            <a:ext cx="540327" cy="365125"/>
          </a:xfrm>
        </p:spPr>
        <p:txBody>
          <a:bodyPr/>
          <a:lstStyle/>
          <a:p>
            <a:pPr algn="ctr"/>
            <a:fld id="{50A041AB-5B23-4095-B0A7-F3D9603D7454}" type="slidenum">
              <a:rPr lang="es-CO" smtClean="0"/>
              <a:pPr algn="ctr"/>
              <a:t>10</a:t>
            </a:fld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EF46EA-0D96-4484-AF5B-15DF5BC36CFD}"/>
              </a:ext>
            </a:extLst>
          </p:cNvPr>
          <p:cNvSpPr txBox="1"/>
          <p:nvPr/>
        </p:nvSpPr>
        <p:spPr>
          <a:xfrm>
            <a:off x="2324636" y="437524"/>
            <a:ext cx="9731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Costos</a:t>
            </a:r>
            <a:endParaRPr lang="es-CO" sz="5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61E44F7-0A63-480A-A655-2F84E3896122}"/>
              </a:ext>
            </a:extLst>
          </p:cNvPr>
          <p:cNvCxnSpPr>
            <a:cxnSpLocks/>
          </p:cNvCxnSpPr>
          <p:nvPr/>
        </p:nvCxnSpPr>
        <p:spPr>
          <a:xfrm>
            <a:off x="2428568" y="1279574"/>
            <a:ext cx="2255192" cy="0"/>
          </a:xfrm>
          <a:prstGeom prst="line">
            <a:avLst/>
          </a:prstGeom>
          <a:ln w="571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7A6BD46-318C-4086-8309-F379A52D3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959694"/>
              </p:ext>
            </p:extLst>
          </p:nvPr>
        </p:nvGraphicFramePr>
        <p:xfrm>
          <a:off x="2844557" y="1523232"/>
          <a:ext cx="8178301" cy="4985199"/>
        </p:xfrm>
        <a:graphic>
          <a:graphicData uri="http://schemas.openxmlformats.org/drawingml/2006/table">
            <a:tbl>
              <a:tblPr/>
              <a:tblGrid>
                <a:gridCol w="3981758">
                  <a:extLst>
                    <a:ext uri="{9D8B030D-6E8A-4147-A177-3AD203B41FA5}">
                      <a16:colId xmlns:a16="http://schemas.microsoft.com/office/drawing/2014/main" val="2500178173"/>
                    </a:ext>
                  </a:extLst>
                </a:gridCol>
                <a:gridCol w="1024353">
                  <a:extLst>
                    <a:ext uri="{9D8B030D-6E8A-4147-A177-3AD203B41FA5}">
                      <a16:colId xmlns:a16="http://schemas.microsoft.com/office/drawing/2014/main" val="888541514"/>
                    </a:ext>
                  </a:extLst>
                </a:gridCol>
                <a:gridCol w="1024353">
                  <a:extLst>
                    <a:ext uri="{9D8B030D-6E8A-4147-A177-3AD203B41FA5}">
                      <a16:colId xmlns:a16="http://schemas.microsoft.com/office/drawing/2014/main" val="2861966845"/>
                    </a:ext>
                  </a:extLst>
                </a:gridCol>
                <a:gridCol w="1123484">
                  <a:extLst>
                    <a:ext uri="{9D8B030D-6E8A-4147-A177-3AD203B41FA5}">
                      <a16:colId xmlns:a16="http://schemas.microsoft.com/office/drawing/2014/main" val="1621196294"/>
                    </a:ext>
                  </a:extLst>
                </a:gridCol>
                <a:gridCol w="1024353">
                  <a:extLst>
                    <a:ext uri="{9D8B030D-6E8A-4147-A177-3AD203B41FA5}">
                      <a16:colId xmlns:a16="http://schemas.microsoft.com/office/drawing/2014/main" val="3977211878"/>
                    </a:ext>
                  </a:extLst>
                </a:gridCol>
              </a:tblGrid>
              <a:tr h="314598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s-E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COSTO DE BRAZO ROBOTICO CHRISTIAN</a:t>
                      </a:r>
                    </a:p>
                  </a:txBody>
                  <a:tcPr marL="99142" marR="99142" marT="49571" marB="495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080268"/>
                  </a:ext>
                </a:extLst>
              </a:tr>
              <a:tr h="43050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ARTICULO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CANT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VALOR U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VALOR TOTAL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Se tiene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123029"/>
                  </a:ext>
                </a:extLst>
              </a:tr>
              <a:tr h="19869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Servomotor</a:t>
                      </a:r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</a:t>
                      </a:r>
                      <a:r>
                        <a:rPr lang="pt-BR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estandar</a:t>
                      </a:r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de alto torque MG996R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3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$ 25,000.00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75,000.00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X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138257"/>
                  </a:ext>
                </a:extLst>
              </a:tr>
              <a:tr h="19869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Servomotor Mini MG90S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5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$ 15,000.00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75,000.00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X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322140"/>
                  </a:ext>
                </a:extLst>
              </a:tr>
              <a:tr h="19869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Servomotor Mini SG90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1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$ 10,000.00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10,000.00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X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584413"/>
                  </a:ext>
                </a:extLst>
              </a:tr>
              <a:tr h="19869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Impresión 3d por hora y material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31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4,900.00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151,900.00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X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711268"/>
                  </a:ext>
                </a:extLst>
              </a:tr>
              <a:tr h="19869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Tornillo de métrica M3x25mm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10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     60.00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     600.00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X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444278"/>
                  </a:ext>
                </a:extLst>
              </a:tr>
              <a:tr h="19869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Tuerca de métrica M3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10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     20.00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     200.00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X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65978"/>
                  </a:ext>
                </a:extLst>
              </a:tr>
              <a:tr h="19869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Tornillo de métrica M2x6mm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50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   500.00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25,000.00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X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687527"/>
                  </a:ext>
                </a:extLst>
              </a:tr>
              <a:tr h="19869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Tuerca de métrica M2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50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     80.00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  4,000.00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X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097145"/>
                  </a:ext>
                </a:extLst>
              </a:tr>
              <a:tr h="19869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Cable amarillo AWG20 1m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5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   900.00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  4,500.00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X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066782"/>
                  </a:ext>
                </a:extLst>
              </a:tr>
              <a:tr h="19869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Cable rojo AWG20 1m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5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   900.00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  4,500.00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X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080826"/>
                  </a:ext>
                </a:extLst>
              </a:tr>
              <a:tr h="19869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Cable negro AWG20 1m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5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   900.00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  4,500.00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X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383139"/>
                  </a:ext>
                </a:extLst>
              </a:tr>
              <a:tr h="19869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Termo encogible 1m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2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   500.00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  1,000.00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X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413432"/>
                  </a:ext>
                </a:extLst>
              </a:tr>
              <a:tr h="19869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Shield</a:t>
                      </a:r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para servomotores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1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$ 45,000.00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45,000.00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X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557859"/>
                  </a:ext>
                </a:extLst>
              </a:tr>
              <a:tr h="19869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Jack Chasis para voltaje DC 5*2.1mm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1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   600.00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     600.00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X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408026"/>
                  </a:ext>
                </a:extLst>
              </a:tr>
              <a:tr h="19869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Arduino uno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1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$ 65,000.00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65,000.00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X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772982"/>
                  </a:ext>
                </a:extLst>
              </a:tr>
              <a:tr h="19869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Adaptador de voltaje 5V 3A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1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$ 13,000.00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13,000.00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X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656475"/>
                  </a:ext>
                </a:extLst>
              </a:tr>
              <a:tr h="19869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Header</a:t>
                      </a:r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hembra 40 pines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1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   700.00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     700.00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X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69203"/>
                  </a:ext>
                </a:extLst>
              </a:tr>
              <a:tr h="19869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Estaño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1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5,000.00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  5,000.00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X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48927"/>
                  </a:ext>
                </a:extLst>
              </a:tr>
              <a:tr h="19869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MDF 5mm de espesor 10cmX10cm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1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$ 10,000.00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10,000.00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X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184727"/>
                  </a:ext>
                </a:extLst>
              </a:tr>
              <a:tr h="18967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arandelas M3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1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   500.00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        500.00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X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50372"/>
                  </a:ext>
                </a:extLst>
              </a:tr>
              <a:tr h="215251">
                <a:tc>
                  <a:txBody>
                    <a:bodyPr/>
                    <a:lstStyle/>
                    <a:p>
                      <a:pPr algn="ctr" fontAlgn="b"/>
                      <a:endParaRPr lang="es-CO" sz="1200" b="0" i="0" u="none" strike="noStrike">
                        <a:solidFill>
                          <a:schemeClr val="bg1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7916" marR="7916" marT="791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1200" b="0" i="0" u="none" strike="noStrike">
                        <a:solidFill>
                          <a:schemeClr val="bg1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7916" marR="7916" marT="7916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TOTAL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badi Extra Light" panose="020B0204020104020204" pitchFamily="34" charset="0"/>
                        </a:rPr>
                        <a:t> $ 496,000.00 </a:t>
                      </a: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1200" b="0" i="0" u="none" strike="noStrike" dirty="0">
                        <a:solidFill>
                          <a:schemeClr val="bg1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7916" marR="7916" marT="791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9329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4780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68F80029-5F89-4755-A550-C8ECAC063B99}"/>
              </a:ext>
            </a:extLst>
          </p:cNvPr>
          <p:cNvSpPr txBox="1"/>
          <p:nvPr/>
        </p:nvSpPr>
        <p:spPr>
          <a:xfrm rot="16200000">
            <a:off x="-1494689" y="1630402"/>
            <a:ext cx="4368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Segoe UI Black" panose="020B0A02040204020203" pitchFamily="34" charset="0"/>
              </a:rPr>
              <a:t>Fabricación</a:t>
            </a:r>
            <a:endParaRPr lang="en-US" sz="6600" dirty="0">
              <a:solidFill>
                <a:schemeClr val="bg1">
                  <a:lumMod val="85000"/>
                </a:schemeClr>
              </a:solidFill>
              <a:latin typeface="Abadi" panose="020B0604020104020204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04ECC2D-D3F9-4ACD-9E39-90F0240FF7F8}"/>
              </a:ext>
            </a:extLst>
          </p:cNvPr>
          <p:cNvSpPr/>
          <p:nvPr/>
        </p:nvSpPr>
        <p:spPr>
          <a:xfrm>
            <a:off x="-1" y="0"/>
            <a:ext cx="1539551" cy="6858000"/>
          </a:xfrm>
          <a:prstGeom prst="rect">
            <a:avLst/>
          </a:prstGeom>
          <a:solidFill>
            <a:srgbClr val="AADFE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0BCF920-D7DD-4AA5-B456-9E8F09CA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9610" y="6356349"/>
            <a:ext cx="540327" cy="365125"/>
          </a:xfrm>
        </p:spPr>
        <p:txBody>
          <a:bodyPr/>
          <a:lstStyle/>
          <a:p>
            <a:pPr algn="ctr"/>
            <a:fld id="{50A041AB-5B23-4095-B0A7-F3D9603D7454}" type="slidenum">
              <a:rPr lang="es-CO" smtClean="0"/>
              <a:pPr algn="ctr"/>
              <a:t>11</a:t>
            </a:fld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EF46EA-0D96-4484-AF5B-15DF5BC36CFD}"/>
              </a:ext>
            </a:extLst>
          </p:cNvPr>
          <p:cNvSpPr txBox="1"/>
          <p:nvPr/>
        </p:nvSpPr>
        <p:spPr>
          <a:xfrm>
            <a:off x="2324636" y="437524"/>
            <a:ext cx="9731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Proceso de Fabricación</a:t>
            </a:r>
            <a:endParaRPr lang="es-CO" sz="5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61E44F7-0A63-480A-A655-2F84E3896122}"/>
              </a:ext>
            </a:extLst>
          </p:cNvPr>
          <p:cNvCxnSpPr>
            <a:cxnSpLocks/>
          </p:cNvCxnSpPr>
          <p:nvPr/>
        </p:nvCxnSpPr>
        <p:spPr>
          <a:xfrm>
            <a:off x="6331974" y="1315695"/>
            <a:ext cx="3834581" cy="0"/>
          </a:xfrm>
          <a:prstGeom prst="line">
            <a:avLst/>
          </a:prstGeom>
          <a:ln w="571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18">
            <a:extLst>
              <a:ext uri="{FF2B5EF4-FFF2-40B4-BE49-F238E27FC236}">
                <a16:creationId xmlns:a16="http://schemas.microsoft.com/office/drawing/2014/main" id="{841A6DA9-BB9C-4405-B064-1B16377DDFB9}"/>
              </a:ext>
            </a:extLst>
          </p:cNvPr>
          <p:cNvGrpSpPr/>
          <p:nvPr/>
        </p:nvGrpSpPr>
        <p:grpSpPr>
          <a:xfrm>
            <a:off x="2599079" y="1624905"/>
            <a:ext cx="8605394" cy="4464490"/>
            <a:chOff x="2599079" y="1624905"/>
            <a:chExt cx="8605394" cy="4464490"/>
          </a:xfrm>
        </p:grpSpPr>
        <p:pic>
          <p:nvPicPr>
            <p:cNvPr id="5" name="Imagen 4" descr="Imagen que contiene blanco&#10;&#10;Descripción generada automáticamente">
              <a:extLst>
                <a:ext uri="{FF2B5EF4-FFF2-40B4-BE49-F238E27FC236}">
                  <a16:creationId xmlns:a16="http://schemas.microsoft.com/office/drawing/2014/main" id="{A48D51B8-909C-4DA6-A57B-A25BD7A1D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276" y="1624905"/>
              <a:ext cx="3344197" cy="4458929"/>
            </a:xfrm>
            <a:prstGeom prst="rect">
              <a:avLst/>
            </a:prstGeom>
          </p:spPr>
        </p:pic>
        <p:pic>
          <p:nvPicPr>
            <p:cNvPr id="14" name="Imagen 13" descr="Imagen que contiene interior, tabla, hecho de madera, madera&#10;&#10;Descripción generada automáticamente">
              <a:extLst>
                <a:ext uri="{FF2B5EF4-FFF2-40B4-BE49-F238E27FC236}">
                  <a16:creationId xmlns:a16="http://schemas.microsoft.com/office/drawing/2014/main" id="{9B3AAE86-E524-4B11-82E7-700FDBB354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53" r="6853"/>
            <a:stretch/>
          </p:blipFill>
          <p:spPr>
            <a:xfrm>
              <a:off x="4664957" y="1624905"/>
              <a:ext cx="3195319" cy="2396489"/>
            </a:xfrm>
            <a:prstGeom prst="rect">
              <a:avLst/>
            </a:prstGeom>
          </p:spPr>
        </p:pic>
        <p:pic>
          <p:nvPicPr>
            <p:cNvPr id="16" name="Imagen 15" descr="Imagen que contiene máquina, rosquilla, amarillo, alimentos&#10;&#10;Descripción generada automáticamente">
              <a:extLst>
                <a:ext uri="{FF2B5EF4-FFF2-40B4-BE49-F238E27FC236}">
                  <a16:creationId xmlns:a16="http://schemas.microsoft.com/office/drawing/2014/main" id="{D71B6C20-0663-4988-ABAC-8BC4E8999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941" y="4021394"/>
              <a:ext cx="2757335" cy="2068001"/>
            </a:xfrm>
            <a:prstGeom prst="rect">
              <a:avLst/>
            </a:prstGeom>
          </p:spPr>
        </p:pic>
        <p:pic>
          <p:nvPicPr>
            <p:cNvPr id="18" name="Imagen 17" descr="Imagen que contiene interior, pastel, tabla, pieza&#10;&#10;Descripción generada automáticamente">
              <a:extLst>
                <a:ext uri="{FF2B5EF4-FFF2-40B4-BE49-F238E27FC236}">
                  <a16:creationId xmlns:a16="http://schemas.microsoft.com/office/drawing/2014/main" id="{4D645F74-7348-47FF-8624-8978E8901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9079" y="1624905"/>
              <a:ext cx="2503861" cy="4458929"/>
            </a:xfrm>
            <a:prstGeom prst="rect">
              <a:avLst/>
            </a:prstGeom>
          </p:spPr>
        </p:pic>
      </p:grpSp>
      <p:pic>
        <p:nvPicPr>
          <p:cNvPr id="20" name="VID_20190818_130242">
            <a:hlinkClick r:id="" action="ppaction://media"/>
            <a:extLst>
              <a:ext uri="{FF2B5EF4-FFF2-40B4-BE49-F238E27FC236}">
                <a16:creationId xmlns:a16="http://schemas.microsoft.com/office/drawing/2014/main" id="{DC4C20A8-C68E-4EE4-AA27-6D9BCB67A3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53078" y="1624905"/>
            <a:ext cx="7957162" cy="447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5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BD72DDDB-95E2-40E0-9350-4B067D2D0400}"/>
              </a:ext>
            </a:extLst>
          </p:cNvPr>
          <p:cNvSpPr txBox="1"/>
          <p:nvPr/>
        </p:nvSpPr>
        <p:spPr>
          <a:xfrm rot="16200000">
            <a:off x="-1494689" y="1630402"/>
            <a:ext cx="4368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Segoe UI Black" panose="020B0A02040204020203" pitchFamily="34" charset="0"/>
              </a:rPr>
              <a:t>Fabricación</a:t>
            </a:r>
            <a:endParaRPr lang="en-US" sz="6600" dirty="0">
              <a:solidFill>
                <a:schemeClr val="bg1">
                  <a:lumMod val="85000"/>
                </a:schemeClr>
              </a:solidFill>
              <a:latin typeface="Abadi" panose="020B0604020104020204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04ECC2D-D3F9-4ACD-9E39-90F0240FF7F8}"/>
              </a:ext>
            </a:extLst>
          </p:cNvPr>
          <p:cNvSpPr/>
          <p:nvPr/>
        </p:nvSpPr>
        <p:spPr>
          <a:xfrm>
            <a:off x="-1" y="0"/>
            <a:ext cx="1539551" cy="6858000"/>
          </a:xfrm>
          <a:prstGeom prst="rect">
            <a:avLst/>
          </a:prstGeom>
          <a:solidFill>
            <a:srgbClr val="AADFE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0BCF920-D7DD-4AA5-B456-9E8F09CA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9610" y="6356349"/>
            <a:ext cx="540327" cy="365125"/>
          </a:xfrm>
        </p:spPr>
        <p:txBody>
          <a:bodyPr/>
          <a:lstStyle/>
          <a:p>
            <a:pPr algn="ctr"/>
            <a:fld id="{50A041AB-5B23-4095-B0A7-F3D9603D7454}" type="slidenum">
              <a:rPr lang="es-CO" smtClean="0"/>
              <a:pPr algn="ctr"/>
              <a:t>12</a:t>
            </a:fld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EF46EA-0D96-4484-AF5B-15DF5BC36CFD}"/>
              </a:ext>
            </a:extLst>
          </p:cNvPr>
          <p:cNvSpPr txBox="1"/>
          <p:nvPr/>
        </p:nvSpPr>
        <p:spPr>
          <a:xfrm>
            <a:off x="2324636" y="437524"/>
            <a:ext cx="9731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Proceso de Fabricación</a:t>
            </a:r>
            <a:endParaRPr lang="es-CO" sz="5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61E44F7-0A63-480A-A655-2F84E3896122}"/>
              </a:ext>
            </a:extLst>
          </p:cNvPr>
          <p:cNvCxnSpPr>
            <a:cxnSpLocks/>
          </p:cNvCxnSpPr>
          <p:nvPr/>
        </p:nvCxnSpPr>
        <p:spPr>
          <a:xfrm>
            <a:off x="6331974" y="1315695"/>
            <a:ext cx="3834581" cy="0"/>
          </a:xfrm>
          <a:prstGeom prst="line">
            <a:avLst/>
          </a:prstGeom>
          <a:ln w="571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Imagen que contiene tabla, cuarto, blanco, puesto&#10;&#10;Descripción generada automáticamente">
            <a:extLst>
              <a:ext uri="{FF2B5EF4-FFF2-40B4-BE49-F238E27FC236}">
                <a16:creationId xmlns:a16="http://schemas.microsoft.com/office/drawing/2014/main" id="{6B86353D-24C8-4333-A5C4-BEB82EAFC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46" y="1602657"/>
            <a:ext cx="3467100" cy="46227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642D5AE-0D76-4EC6-A606-65D268998D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8" b="9832"/>
          <a:stretch/>
        </p:blipFill>
        <p:spPr>
          <a:xfrm>
            <a:off x="5260258" y="1602657"/>
            <a:ext cx="2556388" cy="1848465"/>
          </a:xfrm>
          <a:prstGeom prst="rect">
            <a:avLst/>
          </a:prstGeom>
        </p:spPr>
      </p:pic>
      <p:pic>
        <p:nvPicPr>
          <p:cNvPr id="13" name="Imagen 12" descr="Imagen que contiene interior, blanco, pequeño, tabla&#10;&#10;Descripción generada automáticamente">
            <a:extLst>
              <a:ext uri="{FF2B5EF4-FFF2-40B4-BE49-F238E27FC236}">
                <a16:creationId xmlns:a16="http://schemas.microsoft.com/office/drawing/2014/main" id="{CAFB00AD-EE31-491B-A172-1F09EE92B2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4" b="-6894"/>
          <a:stretch/>
        </p:blipFill>
        <p:spPr>
          <a:xfrm>
            <a:off x="5260257" y="3451122"/>
            <a:ext cx="2556387" cy="1917291"/>
          </a:xfrm>
          <a:prstGeom prst="rect">
            <a:avLst/>
          </a:prstGeom>
        </p:spPr>
      </p:pic>
      <p:pic>
        <p:nvPicPr>
          <p:cNvPr id="17" name="Imagen 16" descr="Imagen que contiene interior, tabla, mostrador, negro&#10;&#10;Descripción generada automáticamente">
            <a:extLst>
              <a:ext uri="{FF2B5EF4-FFF2-40B4-BE49-F238E27FC236}">
                <a16:creationId xmlns:a16="http://schemas.microsoft.com/office/drawing/2014/main" id="{6B39257A-B3AE-48BE-A9D4-CA3290FEF4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36" y="1602657"/>
            <a:ext cx="2935621" cy="2201716"/>
          </a:xfrm>
          <a:prstGeom prst="rect">
            <a:avLst/>
          </a:prstGeom>
        </p:spPr>
      </p:pic>
      <p:pic>
        <p:nvPicPr>
          <p:cNvPr id="22" name="Imagen 21" descr="Imagen que contiene interior, blanco, puesto, cuarto&#10;&#10;Descripción generada automáticamente">
            <a:extLst>
              <a:ext uri="{FF2B5EF4-FFF2-40B4-BE49-F238E27FC236}">
                <a16:creationId xmlns:a16="http://schemas.microsoft.com/office/drawing/2014/main" id="{8FCBF436-70AF-4391-88BC-B90F24D997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6" b="-1"/>
          <a:stretch/>
        </p:blipFill>
        <p:spPr>
          <a:xfrm>
            <a:off x="2324449" y="3804373"/>
            <a:ext cx="2935622" cy="2421083"/>
          </a:xfrm>
          <a:prstGeom prst="rect">
            <a:avLst/>
          </a:prstGeom>
        </p:spPr>
      </p:pic>
      <p:pic>
        <p:nvPicPr>
          <p:cNvPr id="24" name="Imagen 23" descr="Imagen que contiene cable&#10;&#10;Descripción generada automáticamente">
            <a:extLst>
              <a:ext uri="{FF2B5EF4-FFF2-40B4-BE49-F238E27FC236}">
                <a16:creationId xmlns:a16="http://schemas.microsoft.com/office/drawing/2014/main" id="{9BBCEE91-1CFE-421E-96B3-FF906CF029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7" b="26277"/>
          <a:stretch/>
        </p:blipFill>
        <p:spPr>
          <a:xfrm>
            <a:off x="5260070" y="4882983"/>
            <a:ext cx="2556387" cy="13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1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A3A9626C-F482-446C-9626-F0231596B8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D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4E6312-8885-4701-8C19-8129AE087EF5}"/>
              </a:ext>
            </a:extLst>
          </p:cNvPr>
          <p:cNvSpPr txBox="1"/>
          <p:nvPr/>
        </p:nvSpPr>
        <p:spPr>
          <a:xfrm>
            <a:off x="1200523" y="2534070"/>
            <a:ext cx="9790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8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Primeras Pruebas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F600803-B004-42D4-8310-C1EB1D8CD675}"/>
              </a:ext>
            </a:extLst>
          </p:cNvPr>
          <p:cNvCxnSpPr>
            <a:cxnSpLocks/>
          </p:cNvCxnSpPr>
          <p:nvPr/>
        </p:nvCxnSpPr>
        <p:spPr>
          <a:xfrm>
            <a:off x="6096000" y="3718613"/>
            <a:ext cx="392307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9FD937D4-1D79-447C-A189-2975C6125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9610" y="6356349"/>
            <a:ext cx="540327" cy="365125"/>
          </a:xfrm>
        </p:spPr>
        <p:txBody>
          <a:bodyPr/>
          <a:lstStyle/>
          <a:p>
            <a:pPr algn="ctr"/>
            <a:fld id="{50A041AB-5B23-4095-B0A7-F3D9603D7454}" type="slidenum">
              <a:rPr lang="es-CO" smtClean="0"/>
              <a:pPr algn="ctr"/>
              <a:t>13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36969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5ED7EDF-8A22-4D36-8851-82D1C873D779}"/>
              </a:ext>
            </a:extLst>
          </p:cNvPr>
          <p:cNvSpPr txBox="1"/>
          <p:nvPr/>
        </p:nvSpPr>
        <p:spPr>
          <a:xfrm rot="16200000">
            <a:off x="-1237474" y="1373187"/>
            <a:ext cx="38543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Segoe UI Black" panose="020B0A02040204020203" pitchFamily="34" charset="0"/>
              </a:rPr>
              <a:t>Prueba</a:t>
            </a:r>
            <a:endParaRPr lang="en-US" sz="6600" dirty="0">
              <a:solidFill>
                <a:schemeClr val="bg1">
                  <a:lumMod val="85000"/>
                </a:schemeClr>
              </a:solidFill>
              <a:latin typeface="Abadi" panose="020B0604020104020204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04ECC2D-D3F9-4ACD-9E39-90F0240FF7F8}"/>
              </a:ext>
            </a:extLst>
          </p:cNvPr>
          <p:cNvSpPr/>
          <p:nvPr/>
        </p:nvSpPr>
        <p:spPr>
          <a:xfrm>
            <a:off x="-1" y="0"/>
            <a:ext cx="1539551" cy="6858000"/>
          </a:xfrm>
          <a:prstGeom prst="rect">
            <a:avLst/>
          </a:prstGeom>
          <a:solidFill>
            <a:srgbClr val="AADFE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0BCF920-D7DD-4AA5-B456-9E8F09CA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9610" y="6356349"/>
            <a:ext cx="540327" cy="365125"/>
          </a:xfrm>
        </p:spPr>
        <p:txBody>
          <a:bodyPr/>
          <a:lstStyle/>
          <a:p>
            <a:pPr algn="ctr"/>
            <a:fld id="{50A041AB-5B23-4095-B0A7-F3D9603D7454}" type="slidenum">
              <a:rPr lang="es-CO" smtClean="0"/>
              <a:pPr algn="ctr"/>
              <a:t>14</a:t>
            </a:fld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EF46EA-0D96-4484-AF5B-15DF5BC36CFD}"/>
              </a:ext>
            </a:extLst>
          </p:cNvPr>
          <p:cNvSpPr txBox="1"/>
          <p:nvPr/>
        </p:nvSpPr>
        <p:spPr>
          <a:xfrm>
            <a:off x="2324636" y="437524"/>
            <a:ext cx="9731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Funcionamiento</a:t>
            </a:r>
            <a:endParaRPr lang="es-CO" sz="5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61E44F7-0A63-480A-A655-2F84E3896122}"/>
              </a:ext>
            </a:extLst>
          </p:cNvPr>
          <p:cNvCxnSpPr>
            <a:cxnSpLocks/>
          </p:cNvCxnSpPr>
          <p:nvPr/>
        </p:nvCxnSpPr>
        <p:spPr>
          <a:xfrm>
            <a:off x="2448232" y="1315695"/>
            <a:ext cx="5437239" cy="0"/>
          </a:xfrm>
          <a:prstGeom prst="line">
            <a:avLst/>
          </a:prstGeom>
          <a:ln w="571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WhatsApp Video 2019-10-20 at 20.31.20">
            <a:hlinkClick r:id="" action="ppaction://media"/>
            <a:extLst>
              <a:ext uri="{FF2B5EF4-FFF2-40B4-BE49-F238E27FC236}">
                <a16:creationId xmlns:a16="http://schemas.microsoft.com/office/drawing/2014/main" id="{3F474064-CF85-4026-B8B2-965B67B869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0349" y="1729690"/>
            <a:ext cx="8173679" cy="449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0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A3A9626C-F482-446C-9626-F0231596B8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D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4E6312-8885-4701-8C19-8129AE087EF5}"/>
              </a:ext>
            </a:extLst>
          </p:cNvPr>
          <p:cNvSpPr txBox="1"/>
          <p:nvPr/>
        </p:nvSpPr>
        <p:spPr>
          <a:xfrm>
            <a:off x="1200523" y="2534070"/>
            <a:ext cx="97909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8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Modelo Cinemático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F600803-B004-42D4-8310-C1EB1D8CD675}"/>
              </a:ext>
            </a:extLst>
          </p:cNvPr>
          <p:cNvCxnSpPr>
            <a:cxnSpLocks/>
          </p:cNvCxnSpPr>
          <p:nvPr/>
        </p:nvCxnSpPr>
        <p:spPr>
          <a:xfrm>
            <a:off x="1307690" y="5088615"/>
            <a:ext cx="559455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9FD937D4-1D79-447C-A189-2975C6125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9610" y="6356349"/>
            <a:ext cx="540327" cy="365125"/>
          </a:xfrm>
        </p:spPr>
        <p:txBody>
          <a:bodyPr/>
          <a:lstStyle/>
          <a:p>
            <a:pPr algn="ctr"/>
            <a:fld id="{50A041AB-5B23-4095-B0A7-F3D9603D7454}" type="slidenum">
              <a:rPr lang="es-CO" smtClean="0"/>
              <a:pPr algn="ctr"/>
              <a:t>15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6649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5ED7EDF-8A22-4D36-8851-82D1C873D779}"/>
              </a:ext>
            </a:extLst>
          </p:cNvPr>
          <p:cNvSpPr txBox="1"/>
          <p:nvPr/>
        </p:nvSpPr>
        <p:spPr>
          <a:xfrm rot="16200000">
            <a:off x="-1237474" y="1373187"/>
            <a:ext cx="38543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Segoe UI Black" panose="020B0A02040204020203" pitchFamily="34" charset="0"/>
              </a:rPr>
              <a:t>Modelo</a:t>
            </a:r>
            <a:endParaRPr lang="en-US" sz="6600" dirty="0">
              <a:solidFill>
                <a:schemeClr val="bg1">
                  <a:lumMod val="85000"/>
                </a:schemeClr>
              </a:solidFill>
              <a:latin typeface="Abadi" panose="020B0604020104020204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04ECC2D-D3F9-4ACD-9E39-90F0240FF7F8}"/>
              </a:ext>
            </a:extLst>
          </p:cNvPr>
          <p:cNvSpPr/>
          <p:nvPr/>
        </p:nvSpPr>
        <p:spPr>
          <a:xfrm>
            <a:off x="-1" y="0"/>
            <a:ext cx="1539551" cy="6858000"/>
          </a:xfrm>
          <a:prstGeom prst="rect">
            <a:avLst/>
          </a:prstGeom>
          <a:solidFill>
            <a:srgbClr val="AADFE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0BCF920-D7DD-4AA5-B456-9E8F09CA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9610" y="6356349"/>
            <a:ext cx="540327" cy="365125"/>
          </a:xfrm>
        </p:spPr>
        <p:txBody>
          <a:bodyPr/>
          <a:lstStyle/>
          <a:p>
            <a:pPr algn="ctr"/>
            <a:fld id="{50A041AB-5B23-4095-B0A7-F3D9603D7454}" type="slidenum">
              <a:rPr lang="es-CO" smtClean="0"/>
              <a:pPr algn="ctr"/>
              <a:t>16</a:t>
            </a:fld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EF46EA-0D96-4484-AF5B-15DF5BC36CFD}"/>
              </a:ext>
            </a:extLst>
          </p:cNvPr>
          <p:cNvSpPr txBox="1"/>
          <p:nvPr/>
        </p:nvSpPr>
        <p:spPr>
          <a:xfrm>
            <a:off x="2324636" y="437524"/>
            <a:ext cx="9731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Modelo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61E44F7-0A63-480A-A655-2F84E3896122}"/>
              </a:ext>
            </a:extLst>
          </p:cNvPr>
          <p:cNvCxnSpPr>
            <a:cxnSpLocks/>
          </p:cNvCxnSpPr>
          <p:nvPr/>
        </p:nvCxnSpPr>
        <p:spPr>
          <a:xfrm>
            <a:off x="2448232" y="1315695"/>
            <a:ext cx="5437239" cy="0"/>
          </a:xfrm>
          <a:prstGeom prst="line">
            <a:avLst/>
          </a:prstGeom>
          <a:ln w="571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F450BA7-B8AF-4909-B601-E84E2720105E}"/>
              </a:ext>
            </a:extLst>
          </p:cNvPr>
          <p:cNvSpPr/>
          <p:nvPr/>
        </p:nvSpPr>
        <p:spPr>
          <a:xfrm>
            <a:off x="2448232" y="2812026"/>
            <a:ext cx="3323304" cy="2113935"/>
          </a:xfrm>
          <a:prstGeom prst="round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B28B600-4990-499A-BDA7-23913F330EC3}"/>
              </a:ext>
            </a:extLst>
          </p:cNvPr>
          <p:cNvSpPr/>
          <p:nvPr/>
        </p:nvSpPr>
        <p:spPr>
          <a:xfrm>
            <a:off x="7885471" y="2812026"/>
            <a:ext cx="3323304" cy="2113935"/>
          </a:xfrm>
          <a:prstGeom prst="round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85C36CC-A5E7-468E-87C7-EE839FFF964B}"/>
              </a:ext>
            </a:extLst>
          </p:cNvPr>
          <p:cNvCxnSpPr>
            <a:cxnSpLocks/>
          </p:cNvCxnSpPr>
          <p:nvPr/>
        </p:nvCxnSpPr>
        <p:spPr>
          <a:xfrm>
            <a:off x="5771536" y="3429000"/>
            <a:ext cx="2113935" cy="0"/>
          </a:xfrm>
          <a:prstGeom prst="straightConnector1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2B59C2B-933B-4EDF-B065-22CCEA44F83C}"/>
              </a:ext>
            </a:extLst>
          </p:cNvPr>
          <p:cNvCxnSpPr>
            <a:cxnSpLocks/>
          </p:cNvCxnSpPr>
          <p:nvPr/>
        </p:nvCxnSpPr>
        <p:spPr>
          <a:xfrm flipH="1">
            <a:off x="5771536" y="4247535"/>
            <a:ext cx="2113936" cy="0"/>
          </a:xfrm>
          <a:prstGeom prst="straightConnector1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849E54B-0D75-47C5-8191-ADE703C15597}"/>
              </a:ext>
            </a:extLst>
          </p:cNvPr>
          <p:cNvSpPr txBox="1"/>
          <p:nvPr/>
        </p:nvSpPr>
        <p:spPr>
          <a:xfrm>
            <a:off x="2635046" y="3105834"/>
            <a:ext cx="294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Abadi" panose="020B0604020104020204" pitchFamily="34" charset="0"/>
              </a:rPr>
              <a:t>Valores de las coordenadas articulares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0333C1C-B407-41AD-8E91-FAC9F3F7EFDE}"/>
              </a:ext>
            </a:extLst>
          </p:cNvPr>
          <p:cNvSpPr txBox="1"/>
          <p:nvPr/>
        </p:nvSpPr>
        <p:spPr>
          <a:xfrm>
            <a:off x="2635046" y="4070555"/>
            <a:ext cx="294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Abadi Extra Light" panose="020B0204020104020204" pitchFamily="34" charset="0"/>
              </a:rPr>
              <a:t>(q1,q2,q3,q4,q5 y q6)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99DDFF7-FE6D-49CF-93E0-9B7D74BF9483}"/>
              </a:ext>
            </a:extLst>
          </p:cNvPr>
          <p:cNvSpPr txBox="1"/>
          <p:nvPr/>
        </p:nvSpPr>
        <p:spPr>
          <a:xfrm>
            <a:off x="8082115" y="3105834"/>
            <a:ext cx="294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Abadi" panose="020B0604020104020204" pitchFamily="34" charset="0"/>
              </a:rPr>
              <a:t>Posición y orientación del extremo del Robot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E902F55-B0A9-40DD-B83E-F14EC71AD690}"/>
              </a:ext>
            </a:extLst>
          </p:cNvPr>
          <p:cNvSpPr txBox="1"/>
          <p:nvPr/>
        </p:nvSpPr>
        <p:spPr>
          <a:xfrm>
            <a:off x="8072284" y="4070555"/>
            <a:ext cx="294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Abadi Extra Light" panose="020B0204020104020204" pitchFamily="34" charset="0"/>
              </a:rPr>
              <a:t>(x, y, z, a, ß, </a:t>
            </a:r>
            <a:r>
              <a:rPr lang="es-CO" i="1" dirty="0">
                <a:latin typeface="Abadi Extra Light" panose="020B0204020104020204" pitchFamily="34" charset="0"/>
              </a:rPr>
              <a:t>y</a:t>
            </a:r>
            <a:r>
              <a:rPr lang="es-CO" dirty="0">
                <a:latin typeface="Abadi Extra Light" panose="020B0204020104020204" pitchFamily="34" charset="0"/>
              </a:rPr>
              <a:t>)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AE77354-996E-4381-8D59-195CF79BEE13}"/>
              </a:ext>
            </a:extLst>
          </p:cNvPr>
          <p:cNvSpPr txBox="1"/>
          <p:nvPr/>
        </p:nvSpPr>
        <p:spPr>
          <a:xfrm>
            <a:off x="5353665" y="2990530"/>
            <a:ext cx="294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Abadi Extra Light" panose="020B0204020104020204" pitchFamily="34" charset="0"/>
              </a:rPr>
              <a:t>Cinemática directa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E57B509-997C-4DF8-A34B-1DAD704F4AA4}"/>
              </a:ext>
            </a:extLst>
          </p:cNvPr>
          <p:cNvSpPr txBox="1"/>
          <p:nvPr/>
        </p:nvSpPr>
        <p:spPr>
          <a:xfrm>
            <a:off x="5353665" y="4316674"/>
            <a:ext cx="294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Abadi Extra Light" panose="020B0204020104020204" pitchFamily="34" charset="0"/>
              </a:rPr>
              <a:t>Cinemática Inversa</a:t>
            </a:r>
          </a:p>
        </p:txBody>
      </p:sp>
      <p:pic>
        <p:nvPicPr>
          <p:cNvPr id="26" name="Picture 12" descr="Resultado de imagen para ROS logo">
            <a:extLst>
              <a:ext uri="{FF2B5EF4-FFF2-40B4-BE49-F238E27FC236}">
                <a16:creationId xmlns:a16="http://schemas.microsoft.com/office/drawing/2014/main" id="{49C7A1A3-1108-4B7B-AF5D-EC4DBF757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334" y="3517956"/>
            <a:ext cx="1296338" cy="69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22F731A-5E3C-414A-83F4-081253655457}"/>
              </a:ext>
            </a:extLst>
          </p:cNvPr>
          <p:cNvSpPr/>
          <p:nvPr/>
        </p:nvSpPr>
        <p:spPr>
          <a:xfrm>
            <a:off x="7896819" y="5269252"/>
            <a:ext cx="3320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Algoritmo de </a:t>
            </a:r>
            <a:r>
              <a:rPr lang="es-MX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Denavit</a:t>
            </a:r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-Hartenberg</a:t>
            </a:r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ACAFFBE-CFF9-4CFA-B6AB-02F5F2275CDD}"/>
              </a:ext>
            </a:extLst>
          </p:cNvPr>
          <p:cNvSpPr/>
          <p:nvPr/>
        </p:nvSpPr>
        <p:spPr>
          <a:xfrm>
            <a:off x="2324636" y="5269252"/>
            <a:ext cx="3847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Matriz de transformación homogénea.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081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A3A9626C-F482-446C-9626-F0231596B8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D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4E6312-8885-4701-8C19-8129AE087EF5}"/>
              </a:ext>
            </a:extLst>
          </p:cNvPr>
          <p:cNvSpPr txBox="1"/>
          <p:nvPr/>
        </p:nvSpPr>
        <p:spPr>
          <a:xfrm>
            <a:off x="1200523" y="2534070"/>
            <a:ext cx="9790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Cómo se logró??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F600803-B004-42D4-8310-C1EB1D8CD675}"/>
              </a:ext>
            </a:extLst>
          </p:cNvPr>
          <p:cNvCxnSpPr>
            <a:cxnSpLocks/>
          </p:cNvCxnSpPr>
          <p:nvPr/>
        </p:nvCxnSpPr>
        <p:spPr>
          <a:xfrm>
            <a:off x="1298185" y="3857509"/>
            <a:ext cx="916333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9FD937D4-1D79-447C-A189-2975C6125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9610" y="6356349"/>
            <a:ext cx="540327" cy="365125"/>
          </a:xfrm>
        </p:spPr>
        <p:txBody>
          <a:bodyPr/>
          <a:lstStyle/>
          <a:p>
            <a:pPr algn="ctr"/>
            <a:fld id="{50A041AB-5B23-4095-B0A7-F3D9603D7454}" type="slidenum">
              <a:rPr lang="es-CO" smtClean="0"/>
              <a:pPr algn="ctr"/>
              <a:t>17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7399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5ED7EDF-8A22-4D36-8851-82D1C873D779}"/>
              </a:ext>
            </a:extLst>
          </p:cNvPr>
          <p:cNvSpPr txBox="1"/>
          <p:nvPr/>
        </p:nvSpPr>
        <p:spPr>
          <a:xfrm rot="16200000">
            <a:off x="-1718209" y="1853922"/>
            <a:ext cx="4815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Segoe UI Black" panose="020B0A02040204020203" pitchFamily="34" charset="0"/>
              </a:rPr>
              <a:t>Paso a Paso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04ECC2D-D3F9-4ACD-9E39-90F0240FF7F8}"/>
              </a:ext>
            </a:extLst>
          </p:cNvPr>
          <p:cNvSpPr/>
          <p:nvPr/>
        </p:nvSpPr>
        <p:spPr>
          <a:xfrm>
            <a:off x="-1" y="0"/>
            <a:ext cx="1539551" cy="6858000"/>
          </a:xfrm>
          <a:prstGeom prst="rect">
            <a:avLst/>
          </a:prstGeom>
          <a:solidFill>
            <a:srgbClr val="AADFE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0BCF920-D7DD-4AA5-B456-9E8F09CA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9610" y="6356349"/>
            <a:ext cx="540327" cy="365125"/>
          </a:xfrm>
        </p:spPr>
        <p:txBody>
          <a:bodyPr/>
          <a:lstStyle/>
          <a:p>
            <a:pPr algn="ctr"/>
            <a:fld id="{50A041AB-5B23-4095-B0A7-F3D9603D7454}" type="slidenum">
              <a:rPr lang="es-CO" smtClean="0"/>
              <a:pPr algn="ctr"/>
              <a:t>18</a:t>
            </a:fld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EF46EA-0D96-4484-AF5B-15DF5BC36CFD}"/>
              </a:ext>
            </a:extLst>
          </p:cNvPr>
          <p:cNvSpPr txBox="1"/>
          <p:nvPr/>
        </p:nvSpPr>
        <p:spPr>
          <a:xfrm>
            <a:off x="2324636" y="437524"/>
            <a:ext cx="9731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Softwares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61E44F7-0A63-480A-A655-2F84E3896122}"/>
              </a:ext>
            </a:extLst>
          </p:cNvPr>
          <p:cNvCxnSpPr>
            <a:cxnSpLocks/>
          </p:cNvCxnSpPr>
          <p:nvPr/>
        </p:nvCxnSpPr>
        <p:spPr>
          <a:xfrm>
            <a:off x="2448232" y="1315695"/>
            <a:ext cx="3421626" cy="0"/>
          </a:xfrm>
          <a:prstGeom prst="line">
            <a:avLst/>
          </a:prstGeom>
          <a:ln w="571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Resultado de imagen para solidworks lo0go">
            <a:extLst>
              <a:ext uri="{FF2B5EF4-FFF2-40B4-BE49-F238E27FC236}">
                <a16:creationId xmlns:a16="http://schemas.microsoft.com/office/drawing/2014/main" id="{263EF8D3-0F0C-4485-A52A-F3DB11128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232" y="1927185"/>
            <a:ext cx="5733282" cy="118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Rviz logo">
            <a:extLst>
              <a:ext uri="{FF2B5EF4-FFF2-40B4-BE49-F238E27FC236}">
                <a16:creationId xmlns:a16="http://schemas.microsoft.com/office/drawing/2014/main" id="{74538288-D6B5-4CC4-9D1E-E5DDDD988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232" y="3428999"/>
            <a:ext cx="3251238" cy="211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para python logo">
            <a:extLst>
              <a:ext uri="{FF2B5EF4-FFF2-40B4-BE49-F238E27FC236}">
                <a16:creationId xmlns:a16="http://schemas.microsoft.com/office/drawing/2014/main" id="{C44C4706-AF13-4612-B392-8701FEBD0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148" y="3429000"/>
            <a:ext cx="1994430" cy="221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para ARduino logo">
            <a:extLst>
              <a:ext uri="{FF2B5EF4-FFF2-40B4-BE49-F238E27FC236}">
                <a16:creationId xmlns:a16="http://schemas.microsoft.com/office/drawing/2014/main" id="{977889DD-E136-4028-BFB5-BE49A7A17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076" y="2952538"/>
            <a:ext cx="1743359" cy="118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n para ROS logo">
            <a:extLst>
              <a:ext uri="{FF2B5EF4-FFF2-40B4-BE49-F238E27FC236}">
                <a16:creationId xmlns:a16="http://schemas.microsoft.com/office/drawing/2014/main" id="{257468A7-B06C-4D78-88CC-775F2705C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775" y="4429115"/>
            <a:ext cx="2715222" cy="145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n para C++ logo">
            <a:extLst>
              <a:ext uri="{FF2B5EF4-FFF2-40B4-BE49-F238E27FC236}">
                <a16:creationId xmlns:a16="http://schemas.microsoft.com/office/drawing/2014/main" id="{5E3944A8-F8A8-4BE0-9584-072A0EC49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275" y="3227691"/>
            <a:ext cx="1294985" cy="145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508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5ED7EDF-8A22-4D36-8851-82D1C873D779}"/>
              </a:ext>
            </a:extLst>
          </p:cNvPr>
          <p:cNvSpPr txBox="1"/>
          <p:nvPr/>
        </p:nvSpPr>
        <p:spPr>
          <a:xfrm rot="16200000">
            <a:off x="-1718209" y="1853922"/>
            <a:ext cx="4815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Segoe UI Black" panose="020B0A02040204020203" pitchFamily="34" charset="0"/>
              </a:rPr>
              <a:t>Paso a Paso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04ECC2D-D3F9-4ACD-9E39-90F0240FF7F8}"/>
              </a:ext>
            </a:extLst>
          </p:cNvPr>
          <p:cNvSpPr/>
          <p:nvPr/>
        </p:nvSpPr>
        <p:spPr>
          <a:xfrm>
            <a:off x="-1" y="0"/>
            <a:ext cx="1539551" cy="6858000"/>
          </a:xfrm>
          <a:prstGeom prst="rect">
            <a:avLst/>
          </a:prstGeom>
          <a:solidFill>
            <a:srgbClr val="AADFE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0BCF920-D7DD-4AA5-B456-9E8F09CA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9610" y="6356349"/>
            <a:ext cx="540327" cy="365125"/>
          </a:xfrm>
        </p:spPr>
        <p:txBody>
          <a:bodyPr/>
          <a:lstStyle/>
          <a:p>
            <a:pPr algn="ctr"/>
            <a:fld id="{50A041AB-5B23-4095-B0A7-F3D9603D7454}" type="slidenum">
              <a:rPr lang="es-CO" smtClean="0"/>
              <a:pPr algn="ctr"/>
              <a:t>19</a:t>
            </a:fld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EF46EA-0D96-4484-AF5B-15DF5BC36CFD}"/>
              </a:ext>
            </a:extLst>
          </p:cNvPr>
          <p:cNvSpPr txBox="1"/>
          <p:nvPr/>
        </p:nvSpPr>
        <p:spPr>
          <a:xfrm>
            <a:off x="2324636" y="437524"/>
            <a:ext cx="9731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Control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61E44F7-0A63-480A-A655-2F84E3896122}"/>
              </a:ext>
            </a:extLst>
          </p:cNvPr>
          <p:cNvCxnSpPr>
            <a:cxnSpLocks/>
          </p:cNvCxnSpPr>
          <p:nvPr/>
        </p:nvCxnSpPr>
        <p:spPr>
          <a:xfrm>
            <a:off x="2448232" y="1315695"/>
            <a:ext cx="2479368" cy="0"/>
          </a:xfrm>
          <a:prstGeom prst="line">
            <a:avLst/>
          </a:prstGeom>
          <a:ln w="571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4FC3651-A00B-4D0B-B332-18AE5A54B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737842"/>
              </p:ext>
            </p:extLst>
          </p:nvPr>
        </p:nvGraphicFramePr>
        <p:xfrm>
          <a:off x="2448232" y="1991361"/>
          <a:ext cx="9010783" cy="3982719"/>
        </p:xfrm>
        <a:graphic>
          <a:graphicData uri="http://schemas.openxmlformats.org/drawingml/2006/table">
            <a:tbl>
              <a:tblPr/>
              <a:tblGrid>
                <a:gridCol w="1313069">
                  <a:extLst>
                    <a:ext uri="{9D8B030D-6E8A-4147-A177-3AD203B41FA5}">
                      <a16:colId xmlns:a16="http://schemas.microsoft.com/office/drawing/2014/main" val="442252656"/>
                    </a:ext>
                  </a:extLst>
                </a:gridCol>
                <a:gridCol w="3047765">
                  <a:extLst>
                    <a:ext uri="{9D8B030D-6E8A-4147-A177-3AD203B41FA5}">
                      <a16:colId xmlns:a16="http://schemas.microsoft.com/office/drawing/2014/main" val="427390920"/>
                    </a:ext>
                  </a:extLst>
                </a:gridCol>
                <a:gridCol w="1144417">
                  <a:extLst>
                    <a:ext uri="{9D8B030D-6E8A-4147-A177-3AD203B41FA5}">
                      <a16:colId xmlns:a16="http://schemas.microsoft.com/office/drawing/2014/main" val="3824566545"/>
                    </a:ext>
                  </a:extLst>
                </a:gridCol>
                <a:gridCol w="1048045">
                  <a:extLst>
                    <a:ext uri="{9D8B030D-6E8A-4147-A177-3AD203B41FA5}">
                      <a16:colId xmlns:a16="http://schemas.microsoft.com/office/drawing/2014/main" val="3158917442"/>
                    </a:ext>
                  </a:extLst>
                </a:gridCol>
                <a:gridCol w="592688">
                  <a:extLst>
                    <a:ext uri="{9D8B030D-6E8A-4147-A177-3AD203B41FA5}">
                      <a16:colId xmlns:a16="http://schemas.microsoft.com/office/drawing/2014/main" val="1215781735"/>
                    </a:ext>
                  </a:extLst>
                </a:gridCol>
                <a:gridCol w="592688">
                  <a:extLst>
                    <a:ext uri="{9D8B030D-6E8A-4147-A177-3AD203B41FA5}">
                      <a16:colId xmlns:a16="http://schemas.microsoft.com/office/drawing/2014/main" val="3699562044"/>
                    </a:ext>
                  </a:extLst>
                </a:gridCol>
                <a:gridCol w="592688">
                  <a:extLst>
                    <a:ext uri="{9D8B030D-6E8A-4147-A177-3AD203B41FA5}">
                      <a16:colId xmlns:a16="http://schemas.microsoft.com/office/drawing/2014/main" val="1662791958"/>
                    </a:ext>
                  </a:extLst>
                </a:gridCol>
                <a:gridCol w="679423">
                  <a:extLst>
                    <a:ext uri="{9D8B030D-6E8A-4147-A177-3AD203B41FA5}">
                      <a16:colId xmlns:a16="http://schemas.microsoft.com/office/drawing/2014/main" val="2470587513"/>
                    </a:ext>
                  </a:extLst>
                </a:gridCol>
              </a:tblGrid>
              <a:tr h="529737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s-CO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Abadi" panose="020B0604020104020204" pitchFamily="34" charset="0"/>
                        </a:rPr>
                        <a:t>CONTROL DEL BRAZO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267357"/>
                  </a:ext>
                </a:extLst>
              </a:tr>
              <a:tr h="33916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badi" panose="020B0604020104020204" pitchFamily="34" charset="0"/>
                        </a:rPr>
                        <a:t>VARIABLE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badi" panose="020B0604020104020204" pitchFamily="34" charset="0"/>
                        </a:rPr>
                        <a:t>DESCRIPCIÓN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badi" panose="020B0604020104020204" pitchFamily="34" charset="0"/>
                        </a:rPr>
                        <a:t>CONTROL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badi" panose="020B0604020104020204" pitchFamily="34" charset="0"/>
                        </a:rPr>
                        <a:t>ARTICULACIÓN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badi" panose="020B0604020104020204" pitchFamily="34" charset="0"/>
                        </a:rPr>
                        <a:t>LIMITES</a:t>
                      </a:r>
                    </a:p>
                  </a:txBody>
                  <a:tcPr marL="7620" marR="7620" marT="76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289226"/>
                  </a:ext>
                </a:extLst>
              </a:tr>
              <a:tr h="63310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FFFFFF"/>
                          </a:solidFill>
                          <a:effectLst/>
                          <a:latin typeface="Abadi" panose="020B0604020104020204" pitchFamily="34" charset="0"/>
                        </a:rPr>
                        <a:t>RAD MIN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FFFFFF"/>
                          </a:solidFill>
                          <a:effectLst/>
                          <a:latin typeface="Abadi" panose="020B0604020104020204" pitchFamily="34" charset="0"/>
                        </a:rPr>
                        <a:t>RAD MAX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FFFFFF"/>
                          </a:solidFill>
                          <a:effectLst/>
                          <a:latin typeface="Abadi" panose="020B0604020104020204" pitchFamily="34" charset="0"/>
                        </a:rPr>
                        <a:t>FUERZA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badi" panose="020B0604020104020204" pitchFamily="34" charset="0"/>
                        </a:rPr>
                        <a:t>VELOCIDAD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193195"/>
                  </a:ext>
                </a:extLst>
              </a:tr>
              <a:tr h="31009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S1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Giro de antebrazo con servo MG996R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ROS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3.14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1000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0.5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311098"/>
                  </a:ext>
                </a:extLst>
              </a:tr>
              <a:tr h="31009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S2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Subir o Bajar de antebrazo con servo MG996R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ROS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-1.65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1000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0.5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852752"/>
                  </a:ext>
                </a:extLst>
              </a:tr>
              <a:tr h="31009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S3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Subir o Bajar de brazo con servo MG996R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ROS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-1.65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1.65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1000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0.5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04215"/>
                  </a:ext>
                </a:extLst>
              </a:tr>
              <a:tr h="31009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S4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Giro de brazo con servo MG90S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ROS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3.14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1000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0.5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598964"/>
                  </a:ext>
                </a:extLst>
              </a:tr>
              <a:tr h="31009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S5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Subir o Bajar de Garra con servo MG90S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ROS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-1.5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1000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0.5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219565"/>
                  </a:ext>
                </a:extLst>
              </a:tr>
              <a:tr h="31009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S6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Giro de Garra con servo MG90S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ROS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3.14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1000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0.5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283277"/>
                  </a:ext>
                </a:extLst>
              </a:tr>
              <a:tr h="31009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S7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Abrir o Cerrar la Garra con servo MG90S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ROS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-0.6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1000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0.5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02613"/>
                  </a:ext>
                </a:extLst>
              </a:tr>
              <a:tr h="31009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S8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 Dispensador de las bolas de la rampa con servo SG90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Arduino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1.57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0.5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535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430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04ECC2D-D3F9-4ACD-9E39-90F0240FF7F8}"/>
              </a:ext>
            </a:extLst>
          </p:cNvPr>
          <p:cNvSpPr/>
          <p:nvPr/>
        </p:nvSpPr>
        <p:spPr>
          <a:xfrm>
            <a:off x="-1" y="0"/>
            <a:ext cx="1539551" cy="6858000"/>
          </a:xfrm>
          <a:prstGeom prst="rect">
            <a:avLst/>
          </a:prstGeom>
          <a:solidFill>
            <a:srgbClr val="AADFE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5ED7EDF-8A22-4D36-8851-82D1C873D779}"/>
              </a:ext>
            </a:extLst>
          </p:cNvPr>
          <p:cNvSpPr txBox="1"/>
          <p:nvPr/>
        </p:nvSpPr>
        <p:spPr>
          <a:xfrm>
            <a:off x="2324636" y="437524"/>
            <a:ext cx="5430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Contenido</a:t>
            </a:r>
            <a:endParaRPr lang="es-419" sz="8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D4DEAD-6AB6-4DD0-A842-8A164769FD82}"/>
              </a:ext>
            </a:extLst>
          </p:cNvPr>
          <p:cNvSpPr txBox="1"/>
          <p:nvPr/>
        </p:nvSpPr>
        <p:spPr>
          <a:xfrm>
            <a:off x="3621591" y="2230469"/>
            <a:ext cx="4001520" cy="30469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419" sz="2400" dirty="0">
                <a:solidFill>
                  <a:schemeClr val="bg1">
                    <a:lumMod val="50000"/>
                  </a:schemeClr>
                </a:solidFill>
                <a:latin typeface="Abadi Extra Light" panose="020B0204020104020204" pitchFamily="34" charset="0"/>
              </a:rPr>
              <a:t>Contexto</a:t>
            </a:r>
          </a:p>
          <a:p>
            <a:r>
              <a:rPr lang="es-419" sz="2400" dirty="0">
                <a:solidFill>
                  <a:schemeClr val="bg1">
                    <a:lumMod val="50000"/>
                  </a:schemeClr>
                </a:solidFill>
                <a:latin typeface="Abadi Extra Light" panose="020B0204020104020204" pitchFamily="34" charset="0"/>
              </a:rPr>
              <a:t>Render</a:t>
            </a:r>
          </a:p>
          <a:p>
            <a:r>
              <a:rPr lang="es-419" sz="2400" dirty="0">
                <a:solidFill>
                  <a:schemeClr val="bg1">
                    <a:lumMod val="50000"/>
                  </a:schemeClr>
                </a:solidFill>
                <a:latin typeface="Abadi Extra Light" panose="020B0204020104020204" pitchFamily="34" charset="0"/>
              </a:rPr>
              <a:t>Procesos de Fabricación</a:t>
            </a:r>
          </a:p>
          <a:p>
            <a:r>
              <a:rPr lang="es-419" sz="2400" dirty="0">
                <a:solidFill>
                  <a:schemeClr val="bg1">
                    <a:lumMod val="50000"/>
                  </a:schemeClr>
                </a:solidFill>
                <a:latin typeface="Abadi Extra Light" panose="020B0204020104020204" pitchFamily="34" charset="0"/>
              </a:rPr>
              <a:t>Primeras Pruebas</a:t>
            </a:r>
          </a:p>
          <a:p>
            <a:r>
              <a:rPr lang="es-419" sz="2400" dirty="0">
                <a:solidFill>
                  <a:schemeClr val="bg1">
                    <a:lumMod val="50000"/>
                  </a:schemeClr>
                </a:solidFill>
                <a:latin typeface="Abadi Extra Light" panose="020B0204020104020204" pitchFamily="34" charset="0"/>
              </a:rPr>
              <a:t>Modelo cinemático</a:t>
            </a:r>
          </a:p>
          <a:p>
            <a:r>
              <a:rPr lang="es-419" sz="2400" dirty="0">
                <a:solidFill>
                  <a:schemeClr val="bg1">
                    <a:lumMod val="50000"/>
                  </a:schemeClr>
                </a:solidFill>
                <a:latin typeface="Abadi Extra Light" panose="020B0204020104020204" pitchFamily="34" charset="0"/>
              </a:rPr>
              <a:t>Como se hizo</a:t>
            </a:r>
          </a:p>
          <a:p>
            <a:r>
              <a:rPr lang="es-419" sz="2400" dirty="0">
                <a:solidFill>
                  <a:schemeClr val="bg1">
                    <a:lumMod val="50000"/>
                  </a:schemeClr>
                </a:solidFill>
                <a:latin typeface="Abadi Extra Light" panose="020B0204020104020204" pitchFamily="34" charset="0"/>
              </a:rPr>
              <a:t>Conclusiones </a:t>
            </a:r>
          </a:p>
          <a:p>
            <a:r>
              <a:rPr lang="es-419" sz="2400" dirty="0">
                <a:solidFill>
                  <a:schemeClr val="bg1">
                    <a:lumMod val="50000"/>
                  </a:schemeClr>
                </a:solidFill>
                <a:latin typeface="Abadi Extra Light" panose="020B0204020104020204" pitchFamily="34" charset="0"/>
              </a:rPr>
              <a:t>Referencias</a:t>
            </a:r>
          </a:p>
        </p:txBody>
      </p:sp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CCA01777-B197-4FF2-8A9D-492573C47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9610" y="6356349"/>
            <a:ext cx="540327" cy="365125"/>
          </a:xfrm>
        </p:spPr>
        <p:txBody>
          <a:bodyPr/>
          <a:lstStyle/>
          <a:p>
            <a:pPr algn="ctr"/>
            <a:fld id="{50A041AB-5B23-4095-B0A7-F3D9603D7454}" type="slidenum">
              <a:rPr lang="es-CO" smtClean="0"/>
              <a:pPr algn="ctr"/>
              <a:t>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99487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41D73A8C-0EB1-487B-BFD8-BDCA3AC49816}"/>
              </a:ext>
            </a:extLst>
          </p:cNvPr>
          <p:cNvSpPr txBox="1"/>
          <p:nvPr/>
        </p:nvSpPr>
        <p:spPr>
          <a:xfrm rot="16200000">
            <a:off x="-1718209" y="1853922"/>
            <a:ext cx="4815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Segoe UI Black" panose="020B0A02040204020203" pitchFamily="34" charset="0"/>
              </a:rPr>
              <a:t>Paso a Paso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04ECC2D-D3F9-4ACD-9E39-90F0240FF7F8}"/>
              </a:ext>
            </a:extLst>
          </p:cNvPr>
          <p:cNvSpPr/>
          <p:nvPr/>
        </p:nvSpPr>
        <p:spPr>
          <a:xfrm>
            <a:off x="-1" y="0"/>
            <a:ext cx="1539551" cy="6858000"/>
          </a:xfrm>
          <a:prstGeom prst="rect">
            <a:avLst/>
          </a:prstGeom>
          <a:solidFill>
            <a:srgbClr val="AADFE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0BCF920-D7DD-4AA5-B456-9E8F09CA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9610" y="6356349"/>
            <a:ext cx="540327" cy="365125"/>
          </a:xfrm>
        </p:spPr>
        <p:txBody>
          <a:bodyPr/>
          <a:lstStyle/>
          <a:p>
            <a:pPr algn="ctr"/>
            <a:fld id="{50A041AB-5B23-4095-B0A7-F3D9603D7454}" type="slidenum">
              <a:rPr lang="es-CO" smtClean="0"/>
              <a:pPr algn="ctr"/>
              <a:t>20</a:t>
            </a:fld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EF46EA-0D96-4484-AF5B-15DF5BC36CFD}"/>
              </a:ext>
            </a:extLst>
          </p:cNvPr>
          <p:cNvSpPr txBox="1"/>
          <p:nvPr/>
        </p:nvSpPr>
        <p:spPr>
          <a:xfrm>
            <a:off x="2324636" y="437524"/>
            <a:ext cx="9731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Paso a paso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61E44F7-0A63-480A-A655-2F84E3896122}"/>
              </a:ext>
            </a:extLst>
          </p:cNvPr>
          <p:cNvCxnSpPr>
            <a:cxnSpLocks/>
          </p:cNvCxnSpPr>
          <p:nvPr/>
        </p:nvCxnSpPr>
        <p:spPr>
          <a:xfrm>
            <a:off x="2448232" y="1365909"/>
            <a:ext cx="3993208" cy="0"/>
          </a:xfrm>
          <a:prstGeom prst="line">
            <a:avLst/>
          </a:prstGeom>
          <a:ln w="571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0C4A7795-42F5-4485-8A62-E2D20D3B7E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32608" y="1605255"/>
            <a:ext cx="8235733" cy="4751093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3477487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41D73A8C-0EB1-487B-BFD8-BDCA3AC49816}"/>
              </a:ext>
            </a:extLst>
          </p:cNvPr>
          <p:cNvSpPr txBox="1"/>
          <p:nvPr/>
        </p:nvSpPr>
        <p:spPr>
          <a:xfrm rot="16200000">
            <a:off x="-1718209" y="1853922"/>
            <a:ext cx="4815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Segoe UI Black" panose="020B0A02040204020203" pitchFamily="34" charset="0"/>
              </a:rPr>
              <a:t>Paso a Paso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04ECC2D-D3F9-4ACD-9E39-90F0240FF7F8}"/>
              </a:ext>
            </a:extLst>
          </p:cNvPr>
          <p:cNvSpPr/>
          <p:nvPr/>
        </p:nvSpPr>
        <p:spPr>
          <a:xfrm>
            <a:off x="-1" y="0"/>
            <a:ext cx="1539551" cy="6858000"/>
          </a:xfrm>
          <a:prstGeom prst="rect">
            <a:avLst/>
          </a:prstGeom>
          <a:solidFill>
            <a:srgbClr val="AADFE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0BCF920-D7DD-4AA5-B456-9E8F09CA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9610" y="6356349"/>
            <a:ext cx="540327" cy="365125"/>
          </a:xfrm>
        </p:spPr>
        <p:txBody>
          <a:bodyPr/>
          <a:lstStyle/>
          <a:p>
            <a:pPr algn="ctr"/>
            <a:fld id="{50A041AB-5B23-4095-B0A7-F3D9603D7454}" type="slidenum">
              <a:rPr lang="es-CO" smtClean="0"/>
              <a:pPr algn="ctr"/>
              <a:t>21</a:t>
            </a:fld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EF46EA-0D96-4484-AF5B-15DF5BC36CFD}"/>
              </a:ext>
            </a:extLst>
          </p:cNvPr>
          <p:cNvSpPr txBox="1"/>
          <p:nvPr/>
        </p:nvSpPr>
        <p:spPr>
          <a:xfrm>
            <a:off x="2324636" y="437524"/>
            <a:ext cx="9731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Paso a paso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61E44F7-0A63-480A-A655-2F84E3896122}"/>
              </a:ext>
            </a:extLst>
          </p:cNvPr>
          <p:cNvCxnSpPr>
            <a:cxnSpLocks/>
          </p:cNvCxnSpPr>
          <p:nvPr/>
        </p:nvCxnSpPr>
        <p:spPr>
          <a:xfrm>
            <a:off x="2448232" y="1365909"/>
            <a:ext cx="3993208" cy="0"/>
          </a:xfrm>
          <a:prstGeom prst="line">
            <a:avLst/>
          </a:prstGeom>
          <a:ln w="571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0C4A7795-42F5-4485-8A62-E2D20D3B7E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32608" y="1605255"/>
            <a:ext cx="8235733" cy="4751093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C8AF2A8-4535-4223-BD0F-DE10966E58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32607" y="1610311"/>
            <a:ext cx="8235733" cy="4746037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075190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41D73A8C-0EB1-487B-BFD8-BDCA3AC49816}"/>
              </a:ext>
            </a:extLst>
          </p:cNvPr>
          <p:cNvSpPr txBox="1"/>
          <p:nvPr/>
        </p:nvSpPr>
        <p:spPr>
          <a:xfrm rot="16200000">
            <a:off x="-1718209" y="1853922"/>
            <a:ext cx="4815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Segoe UI Black" panose="020B0A02040204020203" pitchFamily="34" charset="0"/>
              </a:rPr>
              <a:t>Paso a Paso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04ECC2D-D3F9-4ACD-9E39-90F0240FF7F8}"/>
              </a:ext>
            </a:extLst>
          </p:cNvPr>
          <p:cNvSpPr/>
          <p:nvPr/>
        </p:nvSpPr>
        <p:spPr>
          <a:xfrm>
            <a:off x="-1" y="0"/>
            <a:ext cx="1539551" cy="6858000"/>
          </a:xfrm>
          <a:prstGeom prst="rect">
            <a:avLst/>
          </a:prstGeom>
          <a:solidFill>
            <a:srgbClr val="AADFE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0BCF920-D7DD-4AA5-B456-9E8F09CA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9610" y="6356349"/>
            <a:ext cx="540327" cy="365125"/>
          </a:xfrm>
        </p:spPr>
        <p:txBody>
          <a:bodyPr/>
          <a:lstStyle/>
          <a:p>
            <a:pPr algn="ctr"/>
            <a:fld id="{50A041AB-5B23-4095-B0A7-F3D9603D7454}" type="slidenum">
              <a:rPr lang="es-CO" smtClean="0"/>
              <a:pPr algn="ctr"/>
              <a:t>22</a:t>
            </a:fld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EF46EA-0D96-4484-AF5B-15DF5BC36CFD}"/>
              </a:ext>
            </a:extLst>
          </p:cNvPr>
          <p:cNvSpPr txBox="1"/>
          <p:nvPr/>
        </p:nvSpPr>
        <p:spPr>
          <a:xfrm>
            <a:off x="2324636" y="437524"/>
            <a:ext cx="9731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Paso a paso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61E44F7-0A63-480A-A655-2F84E3896122}"/>
              </a:ext>
            </a:extLst>
          </p:cNvPr>
          <p:cNvCxnSpPr>
            <a:cxnSpLocks/>
          </p:cNvCxnSpPr>
          <p:nvPr/>
        </p:nvCxnSpPr>
        <p:spPr>
          <a:xfrm>
            <a:off x="2448232" y="1365909"/>
            <a:ext cx="3993208" cy="0"/>
          </a:xfrm>
          <a:prstGeom prst="line">
            <a:avLst/>
          </a:prstGeom>
          <a:ln w="571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0C4A7795-42F5-4485-8A62-E2D20D3B7E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32608" y="1605255"/>
            <a:ext cx="8235733" cy="4751093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C8AF2A8-4535-4223-BD0F-DE10966E58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32607" y="1610311"/>
            <a:ext cx="8235733" cy="4746037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6E9A3E9-F591-43C1-9288-B91D1843D362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732606" y="1600199"/>
            <a:ext cx="8331634" cy="4820273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4106811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41D73A8C-0EB1-487B-BFD8-BDCA3AC49816}"/>
              </a:ext>
            </a:extLst>
          </p:cNvPr>
          <p:cNvSpPr txBox="1"/>
          <p:nvPr/>
        </p:nvSpPr>
        <p:spPr>
          <a:xfrm rot="16200000">
            <a:off x="-1718209" y="1853922"/>
            <a:ext cx="4815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Segoe UI Black" panose="020B0A02040204020203" pitchFamily="34" charset="0"/>
              </a:rPr>
              <a:t>Paso a Paso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04ECC2D-D3F9-4ACD-9E39-90F0240FF7F8}"/>
              </a:ext>
            </a:extLst>
          </p:cNvPr>
          <p:cNvSpPr/>
          <p:nvPr/>
        </p:nvSpPr>
        <p:spPr>
          <a:xfrm>
            <a:off x="-1" y="0"/>
            <a:ext cx="1539551" cy="6858000"/>
          </a:xfrm>
          <a:prstGeom prst="rect">
            <a:avLst/>
          </a:prstGeom>
          <a:solidFill>
            <a:srgbClr val="AADFE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0BCF920-D7DD-4AA5-B456-9E8F09CA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9610" y="6356349"/>
            <a:ext cx="540327" cy="365125"/>
          </a:xfrm>
        </p:spPr>
        <p:txBody>
          <a:bodyPr/>
          <a:lstStyle/>
          <a:p>
            <a:pPr algn="ctr"/>
            <a:fld id="{50A041AB-5B23-4095-B0A7-F3D9603D7454}" type="slidenum">
              <a:rPr lang="es-CO" smtClean="0"/>
              <a:pPr algn="ctr"/>
              <a:t>23</a:t>
            </a:fld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EF46EA-0D96-4484-AF5B-15DF5BC36CFD}"/>
              </a:ext>
            </a:extLst>
          </p:cNvPr>
          <p:cNvSpPr txBox="1"/>
          <p:nvPr/>
        </p:nvSpPr>
        <p:spPr>
          <a:xfrm>
            <a:off x="2324636" y="437524"/>
            <a:ext cx="9731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Paso a paso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61E44F7-0A63-480A-A655-2F84E3896122}"/>
              </a:ext>
            </a:extLst>
          </p:cNvPr>
          <p:cNvCxnSpPr>
            <a:cxnSpLocks/>
          </p:cNvCxnSpPr>
          <p:nvPr/>
        </p:nvCxnSpPr>
        <p:spPr>
          <a:xfrm>
            <a:off x="2448232" y="1365909"/>
            <a:ext cx="3993208" cy="0"/>
          </a:xfrm>
          <a:prstGeom prst="line">
            <a:avLst/>
          </a:prstGeom>
          <a:ln w="571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02488F40-EAC5-488C-A5CE-D168F74D4E5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732609" y="1600200"/>
            <a:ext cx="8235734" cy="4756149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3380448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A3A9626C-F482-446C-9626-F0231596B897}"/>
              </a:ext>
            </a:extLst>
          </p:cNvPr>
          <p:cNvSpPr/>
          <p:nvPr/>
        </p:nvSpPr>
        <p:spPr>
          <a:xfrm>
            <a:off x="0" y="9832"/>
            <a:ext cx="12192000" cy="6858000"/>
          </a:xfrm>
          <a:prstGeom prst="rect">
            <a:avLst/>
          </a:prstGeom>
          <a:solidFill>
            <a:srgbClr val="AAD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4E6312-8885-4701-8C19-8129AE087EF5}"/>
              </a:ext>
            </a:extLst>
          </p:cNvPr>
          <p:cNvSpPr txBox="1"/>
          <p:nvPr/>
        </p:nvSpPr>
        <p:spPr>
          <a:xfrm>
            <a:off x="2131145" y="2627588"/>
            <a:ext cx="8707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8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Demostración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F600803-B004-42D4-8310-C1EB1D8CD675}"/>
              </a:ext>
            </a:extLst>
          </p:cNvPr>
          <p:cNvCxnSpPr>
            <a:cxnSpLocks/>
          </p:cNvCxnSpPr>
          <p:nvPr/>
        </p:nvCxnSpPr>
        <p:spPr>
          <a:xfrm>
            <a:off x="2294188" y="3899174"/>
            <a:ext cx="692093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668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A3A9626C-F482-446C-9626-F0231596B897}"/>
              </a:ext>
            </a:extLst>
          </p:cNvPr>
          <p:cNvSpPr/>
          <p:nvPr/>
        </p:nvSpPr>
        <p:spPr>
          <a:xfrm>
            <a:off x="0" y="9832"/>
            <a:ext cx="12192000" cy="6858000"/>
          </a:xfrm>
          <a:prstGeom prst="rect">
            <a:avLst/>
          </a:prstGeom>
          <a:solidFill>
            <a:srgbClr val="AAD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4E6312-8885-4701-8C19-8129AE087EF5}"/>
              </a:ext>
            </a:extLst>
          </p:cNvPr>
          <p:cNvSpPr txBox="1"/>
          <p:nvPr/>
        </p:nvSpPr>
        <p:spPr>
          <a:xfrm>
            <a:off x="2131145" y="2627588"/>
            <a:ext cx="8707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8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Muchas Gracias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F600803-B004-42D4-8310-C1EB1D8CD675}"/>
              </a:ext>
            </a:extLst>
          </p:cNvPr>
          <p:cNvCxnSpPr>
            <a:cxnSpLocks/>
          </p:cNvCxnSpPr>
          <p:nvPr/>
        </p:nvCxnSpPr>
        <p:spPr>
          <a:xfrm>
            <a:off x="2294188" y="3899174"/>
            <a:ext cx="766004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99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A3A9626C-F482-446C-9626-F0231596B8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D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4E6312-8885-4701-8C19-8129AE087EF5}"/>
              </a:ext>
            </a:extLst>
          </p:cNvPr>
          <p:cNvSpPr txBox="1"/>
          <p:nvPr/>
        </p:nvSpPr>
        <p:spPr>
          <a:xfrm>
            <a:off x="2131146" y="2627588"/>
            <a:ext cx="7929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Referencias</a:t>
            </a:r>
            <a:endParaRPr lang="en-US" sz="8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F600803-B004-42D4-8310-C1EB1D8CD675}"/>
              </a:ext>
            </a:extLst>
          </p:cNvPr>
          <p:cNvCxnSpPr>
            <a:cxnSpLocks/>
          </p:cNvCxnSpPr>
          <p:nvPr/>
        </p:nvCxnSpPr>
        <p:spPr>
          <a:xfrm>
            <a:off x="2264622" y="3899174"/>
            <a:ext cx="572191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850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1BE1E7-1D5C-49E2-8E73-3038A8376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>
                <a:latin typeface="Abadi Extra Light" panose="020B0204020104020204" pitchFamily="34" charset="0"/>
              </a:rPr>
              <a:t>ROS.org</a:t>
            </a:r>
          </a:p>
          <a:p>
            <a:r>
              <a:rPr lang="es-419" dirty="0">
                <a:latin typeface="Abadi Extra Light" panose="020B0204020104020204" pitchFamily="34" charset="0"/>
              </a:rPr>
              <a:t>https://www.instructables.com/id/ROS-MoveIt-Robotic-Arm-Part-2-Robot-Controller/</a:t>
            </a:r>
          </a:p>
        </p:txBody>
      </p:sp>
    </p:spTree>
    <p:extLst>
      <p:ext uri="{BB962C8B-B14F-4D97-AF65-F5344CB8AC3E}">
        <p14:creationId xmlns:p14="http://schemas.microsoft.com/office/powerpoint/2010/main" val="1955806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A3A9626C-F482-446C-9626-F0231596B8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D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4E6312-8885-4701-8C19-8129AE087EF5}"/>
              </a:ext>
            </a:extLst>
          </p:cNvPr>
          <p:cNvSpPr txBox="1"/>
          <p:nvPr/>
        </p:nvSpPr>
        <p:spPr>
          <a:xfrm>
            <a:off x="2688529" y="2627588"/>
            <a:ext cx="7052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8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Contexto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F600803-B004-42D4-8310-C1EB1D8CD675}"/>
              </a:ext>
            </a:extLst>
          </p:cNvPr>
          <p:cNvCxnSpPr>
            <a:cxnSpLocks/>
          </p:cNvCxnSpPr>
          <p:nvPr/>
        </p:nvCxnSpPr>
        <p:spPr>
          <a:xfrm>
            <a:off x="2836993" y="3899174"/>
            <a:ext cx="444348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9FD937D4-1D79-447C-A189-2975C6125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9610" y="6356349"/>
            <a:ext cx="540327" cy="365125"/>
          </a:xfrm>
        </p:spPr>
        <p:txBody>
          <a:bodyPr/>
          <a:lstStyle/>
          <a:p>
            <a:pPr algn="ctr"/>
            <a:fld id="{50A041AB-5B23-4095-B0A7-F3D9603D7454}" type="slidenum">
              <a:rPr lang="es-CO" smtClean="0"/>
              <a:pPr algn="ctr"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3111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5ED7EDF-8A22-4D36-8851-82D1C873D779}"/>
              </a:ext>
            </a:extLst>
          </p:cNvPr>
          <p:cNvSpPr txBox="1"/>
          <p:nvPr/>
        </p:nvSpPr>
        <p:spPr>
          <a:xfrm rot="16200000">
            <a:off x="-1059779" y="1195492"/>
            <a:ext cx="34989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Segoe UI Black" panose="020B0A02040204020203" pitchFamily="34" charset="0"/>
              </a:rPr>
              <a:t>Contexto</a:t>
            </a:r>
            <a:endParaRPr lang="en-US" sz="6600" dirty="0">
              <a:solidFill>
                <a:schemeClr val="bg1">
                  <a:lumMod val="85000"/>
                </a:schemeClr>
              </a:solidFill>
              <a:latin typeface="Abadi" panose="020B0604020104020204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04ECC2D-D3F9-4ACD-9E39-90F0240FF7F8}"/>
              </a:ext>
            </a:extLst>
          </p:cNvPr>
          <p:cNvSpPr/>
          <p:nvPr/>
        </p:nvSpPr>
        <p:spPr>
          <a:xfrm>
            <a:off x="-1" y="0"/>
            <a:ext cx="1539551" cy="6858000"/>
          </a:xfrm>
          <a:prstGeom prst="rect">
            <a:avLst/>
          </a:prstGeom>
          <a:solidFill>
            <a:srgbClr val="AADFE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4" name="CuadroTexto 413">
            <a:extLst>
              <a:ext uri="{FF2B5EF4-FFF2-40B4-BE49-F238E27FC236}">
                <a16:creationId xmlns:a16="http://schemas.microsoft.com/office/drawing/2014/main" id="{A99CE489-B480-4040-8AC9-4716AE1EA33A}"/>
              </a:ext>
            </a:extLst>
          </p:cNvPr>
          <p:cNvSpPr txBox="1"/>
          <p:nvPr/>
        </p:nvSpPr>
        <p:spPr>
          <a:xfrm>
            <a:off x="2324635" y="437524"/>
            <a:ext cx="77453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Cómo es un robot de 6GDL?</a:t>
            </a:r>
            <a:endParaRPr lang="es-419" sz="5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415" name="Conector recto 414">
            <a:extLst>
              <a:ext uri="{FF2B5EF4-FFF2-40B4-BE49-F238E27FC236}">
                <a16:creationId xmlns:a16="http://schemas.microsoft.com/office/drawing/2014/main" id="{12695F80-2F10-4951-A042-CF38D8FADFFB}"/>
              </a:ext>
            </a:extLst>
          </p:cNvPr>
          <p:cNvCxnSpPr>
            <a:cxnSpLocks/>
          </p:cNvCxnSpPr>
          <p:nvPr/>
        </p:nvCxnSpPr>
        <p:spPr>
          <a:xfrm flipV="1">
            <a:off x="2468175" y="2101512"/>
            <a:ext cx="1749864" cy="1"/>
          </a:xfrm>
          <a:prstGeom prst="line">
            <a:avLst/>
          </a:prstGeom>
          <a:ln w="571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0BCF920-D7DD-4AA5-B456-9E8F09CA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9610" y="6356349"/>
            <a:ext cx="540327" cy="365125"/>
          </a:xfrm>
        </p:spPr>
        <p:txBody>
          <a:bodyPr/>
          <a:lstStyle/>
          <a:p>
            <a:pPr algn="ctr"/>
            <a:fld id="{50A041AB-5B23-4095-B0A7-F3D9603D7454}" type="slidenum">
              <a:rPr lang="es-CO" smtClean="0"/>
              <a:pPr algn="ctr"/>
              <a:t>4</a:t>
            </a:fld>
            <a:endParaRPr lang="es-CO" dirty="0"/>
          </a:p>
        </p:txBody>
      </p:sp>
      <p:pic>
        <p:nvPicPr>
          <p:cNvPr id="3" name="Brazo robótico 6 GDL">
            <a:hlinkClick r:id="" action="ppaction://media"/>
            <a:extLst>
              <a:ext uri="{FF2B5EF4-FFF2-40B4-BE49-F238E27FC236}">
                <a16:creationId xmlns:a16="http://schemas.microsoft.com/office/drawing/2014/main" id="{4BF497EE-1C2B-4D8E-8DDD-BD7E659512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2137" y="2492800"/>
            <a:ext cx="6557838" cy="368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5ED7EDF-8A22-4D36-8851-82D1C873D779}"/>
              </a:ext>
            </a:extLst>
          </p:cNvPr>
          <p:cNvSpPr txBox="1"/>
          <p:nvPr/>
        </p:nvSpPr>
        <p:spPr>
          <a:xfrm rot="16200000">
            <a:off x="-1059779" y="1195492"/>
            <a:ext cx="34989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Segoe UI Black" panose="020B0A02040204020203" pitchFamily="34" charset="0"/>
              </a:rPr>
              <a:t>Contexto</a:t>
            </a:r>
            <a:endParaRPr lang="en-US" sz="6600" dirty="0">
              <a:solidFill>
                <a:schemeClr val="bg1">
                  <a:lumMod val="85000"/>
                </a:schemeClr>
              </a:solidFill>
              <a:latin typeface="Abadi" panose="020B0604020104020204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04ECC2D-D3F9-4ACD-9E39-90F0240FF7F8}"/>
              </a:ext>
            </a:extLst>
          </p:cNvPr>
          <p:cNvSpPr/>
          <p:nvPr/>
        </p:nvSpPr>
        <p:spPr>
          <a:xfrm>
            <a:off x="-1" y="0"/>
            <a:ext cx="1539551" cy="6858000"/>
          </a:xfrm>
          <a:prstGeom prst="rect">
            <a:avLst/>
          </a:prstGeom>
          <a:solidFill>
            <a:srgbClr val="AADFE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4" name="CuadroTexto 413">
            <a:extLst>
              <a:ext uri="{FF2B5EF4-FFF2-40B4-BE49-F238E27FC236}">
                <a16:creationId xmlns:a16="http://schemas.microsoft.com/office/drawing/2014/main" id="{A99CE489-B480-4040-8AC9-4716AE1EA33A}"/>
              </a:ext>
            </a:extLst>
          </p:cNvPr>
          <p:cNvSpPr txBox="1"/>
          <p:nvPr/>
        </p:nvSpPr>
        <p:spPr>
          <a:xfrm>
            <a:off x="2324636" y="437524"/>
            <a:ext cx="6212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Principales</a:t>
            </a:r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usos</a:t>
            </a:r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!</a:t>
            </a:r>
            <a:endParaRPr lang="en-US" sz="5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415" name="Conector recto 414">
            <a:extLst>
              <a:ext uri="{FF2B5EF4-FFF2-40B4-BE49-F238E27FC236}">
                <a16:creationId xmlns:a16="http://schemas.microsoft.com/office/drawing/2014/main" id="{12695F80-2F10-4951-A042-CF38D8FADFFB}"/>
              </a:ext>
            </a:extLst>
          </p:cNvPr>
          <p:cNvCxnSpPr>
            <a:cxnSpLocks/>
          </p:cNvCxnSpPr>
          <p:nvPr/>
        </p:nvCxnSpPr>
        <p:spPr>
          <a:xfrm>
            <a:off x="6320090" y="1317268"/>
            <a:ext cx="1762025" cy="0"/>
          </a:xfrm>
          <a:prstGeom prst="line">
            <a:avLst/>
          </a:prstGeom>
          <a:ln w="571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0BCF920-D7DD-4AA5-B456-9E8F09CA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9610" y="6356349"/>
            <a:ext cx="540327" cy="365125"/>
          </a:xfrm>
        </p:spPr>
        <p:txBody>
          <a:bodyPr/>
          <a:lstStyle/>
          <a:p>
            <a:pPr algn="ctr"/>
            <a:fld id="{50A041AB-5B23-4095-B0A7-F3D9603D7454}" type="slidenum">
              <a:rPr lang="es-CO" smtClean="0"/>
              <a:pPr algn="ctr"/>
              <a:t>5</a:t>
            </a:fld>
            <a:endParaRPr lang="es-CO" dirty="0"/>
          </a:p>
        </p:txBody>
      </p:sp>
      <p:pic>
        <p:nvPicPr>
          <p:cNvPr id="1026" name="Picture 2" descr="Resultado de imagen para Brazo robotico ensambladora de carros">
            <a:extLst>
              <a:ext uri="{FF2B5EF4-FFF2-40B4-BE49-F238E27FC236}">
                <a16:creationId xmlns:a16="http://schemas.microsoft.com/office/drawing/2014/main" id="{897ED2E6-08EC-4A43-A341-E02FB063C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682" y="1533833"/>
            <a:ext cx="8000879" cy="449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55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A3A9626C-F482-446C-9626-F0231596B8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D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4E6312-8885-4701-8C19-8129AE087EF5}"/>
              </a:ext>
            </a:extLst>
          </p:cNvPr>
          <p:cNvSpPr txBox="1"/>
          <p:nvPr/>
        </p:nvSpPr>
        <p:spPr>
          <a:xfrm>
            <a:off x="1200523" y="2080607"/>
            <a:ext cx="9790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Render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F600803-B004-42D4-8310-C1EB1D8CD675}"/>
              </a:ext>
            </a:extLst>
          </p:cNvPr>
          <p:cNvCxnSpPr>
            <a:cxnSpLocks/>
          </p:cNvCxnSpPr>
          <p:nvPr/>
        </p:nvCxnSpPr>
        <p:spPr>
          <a:xfrm>
            <a:off x="1290319" y="3317002"/>
            <a:ext cx="67462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9FD937D4-1D79-447C-A189-2975C6125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9610" y="6356349"/>
            <a:ext cx="540327" cy="365125"/>
          </a:xfrm>
        </p:spPr>
        <p:txBody>
          <a:bodyPr/>
          <a:lstStyle/>
          <a:p>
            <a:pPr algn="ctr"/>
            <a:fld id="{50A041AB-5B23-4095-B0A7-F3D9603D7454}" type="slidenum">
              <a:rPr lang="es-CO" smtClean="0"/>
              <a:pPr algn="ctr"/>
              <a:t>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13396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EE6630E-87BE-46A8-B337-C1DFB52A04E4}"/>
              </a:ext>
            </a:extLst>
          </p:cNvPr>
          <p:cNvSpPr/>
          <p:nvPr/>
        </p:nvSpPr>
        <p:spPr>
          <a:xfrm>
            <a:off x="0" y="2566220"/>
            <a:ext cx="12192000" cy="2054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 descr="Imagen que contiene lego, juguete, pastel, nieve&#10;&#10;Descripción generada automáticamente">
            <a:extLst>
              <a:ext uri="{FF2B5EF4-FFF2-40B4-BE49-F238E27FC236}">
                <a16:creationId xmlns:a16="http://schemas.microsoft.com/office/drawing/2014/main" id="{86292C78-F295-446E-95C0-9BADAD22B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768" y="0"/>
            <a:ext cx="12791768" cy="6858000"/>
          </a:xfrm>
          <a:prstGeom prst="rect">
            <a:avLst/>
          </a:prstGeom>
        </p:spPr>
      </p:pic>
      <p:pic>
        <p:nvPicPr>
          <p:cNvPr id="16" name="Imagen 15" descr="Imagen que contiene juguete, lego, pastel, luz&#10;&#10;Descripción generada automáticamente">
            <a:extLst>
              <a:ext uri="{FF2B5EF4-FFF2-40B4-BE49-F238E27FC236}">
                <a16:creationId xmlns:a16="http://schemas.microsoft.com/office/drawing/2014/main" id="{887BB360-1C46-4063-BE4F-82E6E7536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774" y="-798870"/>
            <a:ext cx="9635614" cy="5420032"/>
          </a:xfrm>
          <a:prstGeom prst="rect">
            <a:avLst/>
          </a:prstGeom>
        </p:spPr>
      </p:pic>
      <p:pic>
        <p:nvPicPr>
          <p:cNvPr id="19" name="Imagen 18" descr="Imagen que contiene blanco, hidrante&#10;&#10;Descripción generada automáticamente">
            <a:extLst>
              <a:ext uri="{FF2B5EF4-FFF2-40B4-BE49-F238E27FC236}">
                <a16:creationId xmlns:a16="http://schemas.microsoft.com/office/drawing/2014/main" id="{B0DA54FA-91C0-441F-8F45-9DACCF5CA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62915" y="3211461"/>
            <a:ext cx="6029153" cy="33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31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A3A9626C-F482-446C-9626-F0231596B8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D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4E6312-8885-4701-8C19-8129AE087EF5}"/>
              </a:ext>
            </a:extLst>
          </p:cNvPr>
          <p:cNvSpPr txBox="1"/>
          <p:nvPr/>
        </p:nvSpPr>
        <p:spPr>
          <a:xfrm>
            <a:off x="1200523" y="2080607"/>
            <a:ext cx="97909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Proceso de Fabricación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F600803-B004-42D4-8310-C1EB1D8CD675}"/>
              </a:ext>
            </a:extLst>
          </p:cNvPr>
          <p:cNvCxnSpPr>
            <a:cxnSpLocks/>
          </p:cNvCxnSpPr>
          <p:nvPr/>
        </p:nvCxnSpPr>
        <p:spPr>
          <a:xfrm>
            <a:off x="1290319" y="4683686"/>
            <a:ext cx="67462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9FD937D4-1D79-447C-A189-2975C6125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9610" y="6356349"/>
            <a:ext cx="540327" cy="365125"/>
          </a:xfrm>
        </p:spPr>
        <p:txBody>
          <a:bodyPr/>
          <a:lstStyle/>
          <a:p>
            <a:pPr algn="ctr"/>
            <a:fld id="{50A041AB-5B23-4095-B0A7-F3D9603D7454}" type="slidenum">
              <a:rPr lang="es-CO" smtClean="0"/>
              <a:pPr algn="ctr"/>
              <a:t>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0816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5ED7EDF-8A22-4D36-8851-82D1C873D779}"/>
              </a:ext>
            </a:extLst>
          </p:cNvPr>
          <p:cNvSpPr txBox="1"/>
          <p:nvPr/>
        </p:nvSpPr>
        <p:spPr>
          <a:xfrm rot="16200000">
            <a:off x="-1494689" y="1630402"/>
            <a:ext cx="4368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Segoe UI Black" panose="020B0A02040204020203" pitchFamily="34" charset="0"/>
              </a:rPr>
              <a:t>Fabricación</a:t>
            </a:r>
            <a:endParaRPr lang="en-US" sz="6600" dirty="0">
              <a:solidFill>
                <a:schemeClr val="bg1">
                  <a:lumMod val="85000"/>
                </a:schemeClr>
              </a:solidFill>
              <a:latin typeface="Abadi" panose="020B0604020104020204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04ECC2D-D3F9-4ACD-9E39-90F0240FF7F8}"/>
              </a:ext>
            </a:extLst>
          </p:cNvPr>
          <p:cNvSpPr/>
          <p:nvPr/>
        </p:nvSpPr>
        <p:spPr>
          <a:xfrm>
            <a:off x="-1" y="0"/>
            <a:ext cx="1539551" cy="6858000"/>
          </a:xfrm>
          <a:prstGeom prst="rect">
            <a:avLst/>
          </a:prstGeom>
          <a:solidFill>
            <a:srgbClr val="AADFE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0BCF920-D7DD-4AA5-B456-9E8F09CA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9610" y="6356349"/>
            <a:ext cx="540327" cy="365125"/>
          </a:xfrm>
        </p:spPr>
        <p:txBody>
          <a:bodyPr/>
          <a:lstStyle/>
          <a:p>
            <a:pPr algn="ctr"/>
            <a:fld id="{50A041AB-5B23-4095-B0A7-F3D9603D7454}" type="slidenum">
              <a:rPr lang="es-CO" smtClean="0"/>
              <a:pPr algn="ctr"/>
              <a:t>9</a:t>
            </a:fld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EF46EA-0D96-4484-AF5B-15DF5BC36CFD}"/>
              </a:ext>
            </a:extLst>
          </p:cNvPr>
          <p:cNvSpPr txBox="1"/>
          <p:nvPr/>
        </p:nvSpPr>
        <p:spPr>
          <a:xfrm>
            <a:off x="2324636" y="437524"/>
            <a:ext cx="9731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Composición</a:t>
            </a:r>
            <a:endParaRPr lang="es-CO" sz="5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61E44F7-0A63-480A-A655-2F84E3896122}"/>
              </a:ext>
            </a:extLst>
          </p:cNvPr>
          <p:cNvCxnSpPr>
            <a:cxnSpLocks/>
          </p:cNvCxnSpPr>
          <p:nvPr/>
        </p:nvCxnSpPr>
        <p:spPr>
          <a:xfrm>
            <a:off x="2428568" y="1360854"/>
            <a:ext cx="4444180" cy="0"/>
          </a:xfrm>
          <a:prstGeom prst="line">
            <a:avLst/>
          </a:prstGeom>
          <a:ln w="571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6963A0DF-0792-4554-BE45-2ED9817D6B33}"/>
              </a:ext>
            </a:extLst>
          </p:cNvPr>
          <p:cNvSpPr/>
          <p:nvPr/>
        </p:nvSpPr>
        <p:spPr>
          <a:xfrm rot="10800000">
            <a:off x="10332128" y="5444656"/>
            <a:ext cx="1581444" cy="414548"/>
          </a:xfrm>
          <a:prstGeom prst="triangle">
            <a:avLst/>
          </a:prstGeom>
          <a:solidFill>
            <a:srgbClr val="D4EFF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41AE1364-1C2D-4A33-8B80-5CABA60BA1BD}"/>
              </a:ext>
            </a:extLst>
          </p:cNvPr>
          <p:cNvSpPr/>
          <p:nvPr/>
        </p:nvSpPr>
        <p:spPr>
          <a:xfrm>
            <a:off x="8337997" y="3984978"/>
            <a:ext cx="3393291" cy="2873022"/>
          </a:xfrm>
          <a:prstGeom prst="triangle">
            <a:avLst/>
          </a:prstGeom>
          <a:solidFill>
            <a:srgbClr val="D4EFF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Triángulo isósceles 11">
            <a:extLst>
              <a:ext uri="{FF2B5EF4-FFF2-40B4-BE49-F238E27FC236}">
                <a16:creationId xmlns:a16="http://schemas.microsoft.com/office/drawing/2014/main" id="{5A02C581-FD0B-4AFB-B9A2-FCF14D2A9ABD}"/>
              </a:ext>
            </a:extLst>
          </p:cNvPr>
          <p:cNvSpPr/>
          <p:nvPr/>
        </p:nvSpPr>
        <p:spPr>
          <a:xfrm>
            <a:off x="10525647" y="3984978"/>
            <a:ext cx="3332706" cy="2873022"/>
          </a:xfrm>
          <a:prstGeom prst="triangle">
            <a:avLst/>
          </a:prstGeom>
          <a:solidFill>
            <a:srgbClr val="D4EFF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4" name="Imagen 13" descr="Imagen que contiene lego, juguete, pastel, tabla&#10;&#10;Descripción generada automáticamente">
            <a:extLst>
              <a:ext uri="{FF2B5EF4-FFF2-40B4-BE49-F238E27FC236}">
                <a16:creationId xmlns:a16="http://schemas.microsoft.com/office/drawing/2014/main" id="{0A026437-7F84-4687-BC37-E47B4F68A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01" y="1360854"/>
            <a:ext cx="9865336" cy="554925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77FC883-C82E-4C28-BD1E-9DA5C517D17A}"/>
              </a:ext>
            </a:extLst>
          </p:cNvPr>
          <p:cNvSpPr txBox="1"/>
          <p:nvPr/>
        </p:nvSpPr>
        <p:spPr>
          <a:xfrm>
            <a:off x="2428568" y="2381153"/>
            <a:ext cx="39065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Abadi Extra Light" panose="020B0204020104020204" pitchFamily="34" charset="0"/>
              </a:rPr>
              <a:t>6 Servomotores</a:t>
            </a:r>
          </a:p>
          <a:p>
            <a:r>
              <a:rPr lang="es-CO" sz="2400" dirty="0">
                <a:latin typeface="Abadi Extra Light" panose="020B0204020104020204" pitchFamily="34" charset="0"/>
              </a:rPr>
              <a:t>Fabricación en impresión 3D</a:t>
            </a:r>
          </a:p>
          <a:p>
            <a:r>
              <a:rPr lang="es-CO" sz="2400" dirty="0">
                <a:latin typeface="Abadi Extra Light" panose="020B0204020104020204" pitchFamily="34" charset="0"/>
              </a:rPr>
              <a:t>Arduino Uno </a:t>
            </a:r>
          </a:p>
          <a:p>
            <a:r>
              <a:rPr lang="es-CO" sz="2400" dirty="0" err="1">
                <a:latin typeface="Abadi Extra Light" panose="020B0204020104020204" pitchFamily="34" charset="0"/>
              </a:rPr>
              <a:t>Shield</a:t>
            </a:r>
            <a:r>
              <a:rPr lang="es-CO" sz="2400" dirty="0">
                <a:latin typeface="Abadi Extra Light" panose="020B0204020104020204" pitchFamily="34" charset="0"/>
              </a:rPr>
              <a:t> para Servomotores</a:t>
            </a:r>
          </a:p>
          <a:p>
            <a:r>
              <a:rPr lang="es-CO" sz="2400" dirty="0">
                <a:latin typeface="Abadi Extra Light" panose="020B0204020104020204" pitchFamily="34" charset="0"/>
              </a:rPr>
              <a:t>Tornillos</a:t>
            </a:r>
          </a:p>
          <a:p>
            <a:endParaRPr lang="es-CO" sz="24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0068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90ED2C50D19A24FB43B0CF92486778B" ma:contentTypeVersion="11" ma:contentTypeDescription="Crear nuevo documento." ma:contentTypeScope="" ma:versionID="80c5c7b698184e3a49c486ea83210fc6">
  <xsd:schema xmlns:xsd="http://www.w3.org/2001/XMLSchema" xmlns:xs="http://www.w3.org/2001/XMLSchema" xmlns:p="http://schemas.microsoft.com/office/2006/metadata/properties" xmlns:ns3="7accaaae-f20d-4d86-bbdb-5cd9d5ba03d9" xmlns:ns4="02c9ef01-428f-404a-ad72-2049930f5e57" targetNamespace="http://schemas.microsoft.com/office/2006/metadata/properties" ma:root="true" ma:fieldsID="48f96a90b5aab81f8fe2c395c243422e" ns3:_="" ns4:_="">
    <xsd:import namespace="7accaaae-f20d-4d86-bbdb-5cd9d5ba03d9"/>
    <xsd:import namespace="02c9ef01-428f-404a-ad72-2049930f5e5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EventHashCode" minOccurs="0"/>
                <xsd:element ref="ns4:MediaServiceGenerationTime" minOccurs="0"/>
                <xsd:element ref="ns4:MediaServiceAutoTags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ccaaae-f20d-4d86-bbdb-5cd9d5ba03d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c9ef01-428f-404a-ad72-2049930f5e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0815FB-5DB0-4240-9B11-E77B313F74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6E0902-30D4-4B80-A796-E54BE9F726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ccaaae-f20d-4d86-bbdb-5cd9d5ba03d9"/>
    <ds:schemaRef ds:uri="02c9ef01-428f-404a-ad72-2049930f5e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DD29EE-5545-49C7-911B-1B7C08E2B60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6212</TotalTime>
  <Words>602</Words>
  <Application>Microsoft Office PowerPoint</Application>
  <PresentationFormat>Panorámica</PresentationFormat>
  <Paragraphs>271</Paragraphs>
  <Slides>27</Slides>
  <Notes>1</Notes>
  <HiddenSlides>0</HiddenSlides>
  <MMClips>3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28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Bernal</dc:creator>
  <cp:lastModifiedBy>Santiago Bernal</cp:lastModifiedBy>
  <cp:revision>76</cp:revision>
  <dcterms:created xsi:type="dcterms:W3CDTF">2019-09-20T20:02:29Z</dcterms:created>
  <dcterms:modified xsi:type="dcterms:W3CDTF">2019-10-29T14:00:41Z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0x010100E90ED2C50D19A24FB43B0CF92486778B</vt:lpwstr>
  </property>
</Properties>
</file>